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7" r:id="rId2"/>
    <p:sldId id="324" r:id="rId3"/>
    <p:sldId id="407" r:id="rId4"/>
    <p:sldId id="562" r:id="rId5"/>
    <p:sldId id="563" r:id="rId6"/>
    <p:sldId id="566" r:id="rId7"/>
    <p:sldId id="531" r:id="rId8"/>
    <p:sldId id="533" r:id="rId9"/>
    <p:sldId id="534" r:id="rId10"/>
    <p:sldId id="568" r:id="rId11"/>
    <p:sldId id="561" r:id="rId12"/>
    <p:sldId id="592" r:id="rId13"/>
    <p:sldId id="593" r:id="rId14"/>
    <p:sldId id="528" r:id="rId15"/>
    <p:sldId id="583" r:id="rId16"/>
    <p:sldId id="529" r:id="rId17"/>
    <p:sldId id="536" r:id="rId18"/>
    <p:sldId id="585" r:id="rId19"/>
    <p:sldId id="553" r:id="rId20"/>
    <p:sldId id="590" r:id="rId21"/>
    <p:sldId id="589" r:id="rId22"/>
    <p:sldId id="588" r:id="rId23"/>
    <p:sldId id="594" r:id="rId24"/>
    <p:sldId id="595" r:id="rId25"/>
    <p:sldId id="613" r:id="rId26"/>
    <p:sldId id="571" r:id="rId27"/>
    <p:sldId id="587" r:id="rId28"/>
    <p:sldId id="601" r:id="rId29"/>
    <p:sldId id="602" r:id="rId30"/>
    <p:sldId id="603" r:id="rId31"/>
    <p:sldId id="604" r:id="rId32"/>
    <p:sldId id="614" r:id="rId33"/>
    <p:sldId id="611" r:id="rId34"/>
    <p:sldId id="569" r:id="rId35"/>
    <p:sldId id="554" r:id="rId36"/>
    <p:sldId id="606" r:id="rId37"/>
    <p:sldId id="607" r:id="rId38"/>
    <p:sldId id="615" r:id="rId39"/>
    <p:sldId id="527" r:id="rId40"/>
    <p:sldId id="567" r:id="rId41"/>
    <p:sldId id="572" r:id="rId42"/>
    <p:sldId id="542" r:id="rId43"/>
    <p:sldId id="619" r:id="rId44"/>
    <p:sldId id="620" r:id="rId45"/>
    <p:sldId id="621" r:id="rId46"/>
    <p:sldId id="622" r:id="rId47"/>
    <p:sldId id="623" r:id="rId48"/>
    <p:sldId id="618" r:id="rId49"/>
    <p:sldId id="633" r:id="rId50"/>
    <p:sldId id="634" r:id="rId51"/>
    <p:sldId id="635" r:id="rId52"/>
    <p:sldId id="627" r:id="rId53"/>
    <p:sldId id="636" r:id="rId54"/>
    <p:sldId id="637" r:id="rId55"/>
    <p:sldId id="638" r:id="rId56"/>
    <p:sldId id="628" r:id="rId57"/>
    <p:sldId id="639" r:id="rId58"/>
    <p:sldId id="640" r:id="rId59"/>
    <p:sldId id="556" r:id="rId60"/>
    <p:sldId id="629" r:id="rId61"/>
    <p:sldId id="558" r:id="rId62"/>
    <p:sldId id="578" r:id="rId63"/>
    <p:sldId id="609" r:id="rId64"/>
    <p:sldId id="559" r:id="rId65"/>
    <p:sldId id="608" r:id="rId66"/>
    <p:sldId id="610" r:id="rId67"/>
    <p:sldId id="543" r:id="rId68"/>
    <p:sldId id="573" r:id="rId69"/>
    <p:sldId id="577" r:id="rId70"/>
    <p:sldId id="576" r:id="rId71"/>
    <p:sldId id="544" r:id="rId72"/>
    <p:sldId id="545" r:id="rId73"/>
    <p:sldId id="591" r:id="rId74"/>
    <p:sldId id="584" r:id="rId75"/>
    <p:sldId id="524" r:id="rId76"/>
    <p:sldId id="505"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3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DC919-7C12-4EC7-BD30-E967A98DDF4A}" type="datetimeFigureOut">
              <a:rPr lang="zh-CN" altLang="en-US" smtClean="0"/>
              <a:t>2024/5/24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91A85-9490-4298-907F-02D731611B40}" type="slidenum">
              <a:rPr lang="zh-CN" altLang="en-US" smtClean="0"/>
              <a:t>‹#›</a:t>
            </a:fld>
            <a:endParaRPr lang="zh-CN" altLang="en-US"/>
          </a:p>
        </p:txBody>
      </p:sp>
    </p:spTree>
    <p:extLst>
      <p:ext uri="{BB962C8B-B14F-4D97-AF65-F5344CB8AC3E}">
        <p14:creationId xmlns:p14="http://schemas.microsoft.com/office/powerpoint/2010/main" val="424803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csdn.net/weixin_43024526/article/details/109879837"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000080"/>
                </a:solidFill>
                <a:effectLst/>
                <a:highlight>
                  <a:srgbClr val="FFFFFF"/>
                </a:highlight>
                <a:latin typeface="Consolas" panose="020B0609020204030204" pitchFamily="49" charset="0"/>
              </a:rPr>
              <a:t>而我们进行的</a:t>
            </a:r>
            <a:r>
              <a:rPr lang="en-US" altLang="zh-CN" b="1" dirty="0">
                <a:solidFill>
                  <a:srgbClr val="000080"/>
                </a:solidFill>
                <a:effectLst/>
                <a:highlight>
                  <a:srgbClr val="FFFFFF"/>
                </a:highlight>
                <a:latin typeface="Consolas" panose="020B0609020204030204" pitchFamily="49" charset="0"/>
              </a:rPr>
              <a:t>HDR</a:t>
            </a:r>
            <a:r>
              <a:rPr lang="zh-CN" altLang="en-US" b="1" dirty="0">
                <a:solidFill>
                  <a:srgbClr val="000080"/>
                </a:solidFill>
                <a:effectLst/>
                <a:highlight>
                  <a:srgbClr val="FFFFFF"/>
                </a:highlight>
                <a:latin typeface="Consolas" panose="020B0609020204030204" pitchFamily="49" charset="0"/>
              </a:rPr>
              <a:t>合成，实际上就是根据图像的像素值，通过相应曲线获得辐照度，将现实的辐照度作为</a:t>
            </a:r>
            <a:r>
              <a:rPr lang="en-US" altLang="zh-CN" b="1" dirty="0">
                <a:solidFill>
                  <a:srgbClr val="000080"/>
                </a:solidFill>
                <a:effectLst/>
                <a:highlight>
                  <a:srgbClr val="FFFFFF"/>
                </a:highlight>
                <a:latin typeface="Consolas" panose="020B0609020204030204" pitchFamily="49" charset="0"/>
              </a:rPr>
              <a:t>HDR</a:t>
            </a:r>
            <a:r>
              <a:rPr lang="zh-CN" altLang="en-US" b="1" dirty="0">
                <a:solidFill>
                  <a:srgbClr val="000080"/>
                </a:solidFill>
                <a:effectLst/>
                <a:highlight>
                  <a:srgbClr val="FFFFFF"/>
                </a:highlight>
                <a:latin typeface="Consolas" panose="020B0609020204030204" pitchFamily="49" charset="0"/>
              </a:rPr>
              <a:t>图像的像素值的过程。只不过响应曲线的映射分为线性和非线性</a:t>
            </a:r>
            <a:endParaRPr lang="zh-CN" altLang="en-US" b="0" dirty="0">
              <a:solidFill>
                <a:srgbClr val="000000"/>
              </a:solidFill>
              <a:effectLst/>
              <a:highlight>
                <a:srgbClr val="FFFFFF"/>
              </a:highligh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3CD91A85-9490-4298-907F-02D731611B40}" type="slidenum">
              <a:rPr lang="zh-CN" altLang="en-US" smtClean="0"/>
              <a:t>19</a:t>
            </a:fld>
            <a:endParaRPr lang="zh-CN" altLang="en-US"/>
          </a:p>
        </p:txBody>
      </p:sp>
    </p:spTree>
    <p:extLst>
      <p:ext uri="{BB962C8B-B14F-4D97-AF65-F5344CB8AC3E}">
        <p14:creationId xmlns:p14="http://schemas.microsoft.com/office/powerpoint/2010/main" val="268335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D91A85-9490-4298-907F-02D731611B40}" type="slidenum">
              <a:rPr lang="zh-CN" altLang="en-US" smtClean="0"/>
              <a:t>38</a:t>
            </a:fld>
            <a:endParaRPr lang="zh-CN" altLang="en-US"/>
          </a:p>
        </p:txBody>
      </p:sp>
    </p:spTree>
    <p:extLst>
      <p:ext uri="{BB962C8B-B14F-4D97-AF65-F5344CB8AC3E}">
        <p14:creationId xmlns:p14="http://schemas.microsoft.com/office/powerpoint/2010/main" val="57658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D91A85-9490-4298-907F-02D731611B40}" type="slidenum">
              <a:rPr lang="zh-CN" altLang="en-US" smtClean="0"/>
              <a:t>51</a:t>
            </a:fld>
            <a:endParaRPr lang="zh-CN" altLang="en-US"/>
          </a:p>
        </p:txBody>
      </p:sp>
    </p:spTree>
    <p:extLst>
      <p:ext uri="{BB962C8B-B14F-4D97-AF65-F5344CB8AC3E}">
        <p14:creationId xmlns:p14="http://schemas.microsoft.com/office/powerpoint/2010/main" val="2429894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D91A85-9490-4298-907F-02D731611B40}" type="slidenum">
              <a:rPr lang="zh-CN" altLang="en-US" smtClean="0"/>
              <a:t>58</a:t>
            </a:fld>
            <a:endParaRPr lang="zh-CN" altLang="en-US"/>
          </a:p>
        </p:txBody>
      </p:sp>
    </p:spTree>
    <p:extLst>
      <p:ext uri="{BB962C8B-B14F-4D97-AF65-F5344CB8AC3E}">
        <p14:creationId xmlns:p14="http://schemas.microsoft.com/office/powerpoint/2010/main" val="709951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【MATLAB Image Processing Toolbox </a:t>
            </a:r>
            <a:r>
              <a:rPr lang="zh-CN" altLang="en-US" dirty="0">
                <a:hlinkClick r:id="rId3"/>
              </a:rPr>
              <a:t>入门教程五</a:t>
            </a:r>
            <a:r>
              <a:rPr lang="en-US" altLang="zh-CN" dirty="0">
                <a:hlinkClick r:id="rId3"/>
              </a:rPr>
              <a:t>】“</a:t>
            </a:r>
            <a:r>
              <a:rPr lang="zh-CN" altLang="en-US" dirty="0">
                <a:hlinkClick r:id="rId3"/>
              </a:rPr>
              <a:t>导入、导出和转换”之“高动态范围成像”</a:t>
            </a:r>
            <a:r>
              <a:rPr lang="en-US" altLang="zh-CN" dirty="0">
                <a:hlinkClick r:id="rId3"/>
              </a:rPr>
              <a:t>_</a:t>
            </a:r>
            <a:r>
              <a:rPr lang="en-US" altLang="zh-CN" dirty="0" err="1">
                <a:hlinkClick r:id="rId3"/>
              </a:rPr>
              <a:t>tonemap</a:t>
            </a:r>
            <a:r>
              <a:rPr lang="en-US" altLang="zh-CN" dirty="0">
                <a:hlinkClick r:id="rId3"/>
              </a:rPr>
              <a:t> </a:t>
            </a:r>
            <a:r>
              <a:rPr lang="en-US" altLang="zh-CN" dirty="0" err="1">
                <a:hlinkClick r:id="rId3"/>
              </a:rPr>
              <a:t>matlab</a:t>
            </a:r>
            <a:r>
              <a:rPr lang="en-US" altLang="zh-CN" dirty="0">
                <a:hlinkClick r:id="rId3"/>
              </a:rPr>
              <a:t>-CSDN</a:t>
            </a:r>
            <a:r>
              <a:rPr lang="zh-CN" altLang="en-US" dirty="0">
                <a:hlinkClick r:id="rId3"/>
              </a:rPr>
              <a:t>博客</a:t>
            </a:r>
            <a:r>
              <a:rPr lang="zh-CN" altLang="en-US" dirty="0"/>
              <a:t> 具体各参数影响见博客，提前讲解</a:t>
            </a:r>
          </a:p>
        </p:txBody>
      </p:sp>
      <p:sp>
        <p:nvSpPr>
          <p:cNvPr id="4" name="灯片编号占位符 3"/>
          <p:cNvSpPr>
            <a:spLocks noGrp="1"/>
          </p:cNvSpPr>
          <p:nvPr>
            <p:ph type="sldNum" sz="quarter" idx="5"/>
          </p:nvPr>
        </p:nvSpPr>
        <p:spPr/>
        <p:txBody>
          <a:bodyPr/>
          <a:lstStyle/>
          <a:p>
            <a:fld id="{3CD91A85-9490-4298-907F-02D731611B40}" type="slidenum">
              <a:rPr lang="zh-CN" altLang="en-US" smtClean="0"/>
              <a:t>61</a:t>
            </a:fld>
            <a:endParaRPr lang="zh-CN" altLang="en-US"/>
          </a:p>
        </p:txBody>
      </p:sp>
    </p:spTree>
    <p:extLst>
      <p:ext uri="{BB962C8B-B14F-4D97-AF65-F5344CB8AC3E}">
        <p14:creationId xmlns:p14="http://schemas.microsoft.com/office/powerpoint/2010/main" val="2662772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三者对比：</a:t>
            </a:r>
            <a:r>
              <a:rPr lang="en-US" altLang="zh-CN" dirty="0" err="1"/>
              <a:t>faebman</a:t>
            </a:r>
            <a:r>
              <a:rPr lang="zh-CN" altLang="en-US" dirty="0"/>
              <a:t>曝光度为</a:t>
            </a:r>
            <a:r>
              <a:rPr lang="en-US" altLang="zh-CN" dirty="0"/>
              <a:t>3</a:t>
            </a:r>
            <a:r>
              <a:rPr lang="zh-CN" altLang="en-US" dirty="0"/>
              <a:t>，更亮；</a:t>
            </a:r>
            <a:r>
              <a:rPr lang="en-US" altLang="zh-CN" dirty="0"/>
              <a:t>local</a:t>
            </a:r>
            <a:r>
              <a:rPr lang="zh-CN" altLang="en-US" dirty="0"/>
              <a:t>对比度更强</a:t>
            </a:r>
          </a:p>
        </p:txBody>
      </p:sp>
      <p:sp>
        <p:nvSpPr>
          <p:cNvPr id="4" name="灯片编号占位符 3"/>
          <p:cNvSpPr>
            <a:spLocks noGrp="1"/>
          </p:cNvSpPr>
          <p:nvPr>
            <p:ph type="sldNum" sz="quarter" idx="5"/>
          </p:nvPr>
        </p:nvSpPr>
        <p:spPr/>
        <p:txBody>
          <a:bodyPr/>
          <a:lstStyle/>
          <a:p>
            <a:fld id="{3CD91A85-9490-4298-907F-02D731611B40}" type="slidenum">
              <a:rPr lang="zh-CN" altLang="en-US" smtClean="0"/>
              <a:t>62</a:t>
            </a:fld>
            <a:endParaRPr lang="zh-CN" altLang="en-US"/>
          </a:p>
        </p:txBody>
      </p:sp>
    </p:spTree>
    <p:extLst>
      <p:ext uri="{BB962C8B-B14F-4D97-AF65-F5344CB8AC3E}">
        <p14:creationId xmlns:p14="http://schemas.microsoft.com/office/powerpoint/2010/main" val="519708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alpha val="41000"/>
          </a:schemeClr>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B9529C7-6A66-A7F8-50D3-234EAEF3CC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112"/>
          <a:stretch/>
        </p:blipFill>
        <p:spPr>
          <a:xfrm>
            <a:off x="-2" y="0"/>
            <a:ext cx="12192000" cy="4775340"/>
          </a:xfrm>
          <a:prstGeom prst="rect">
            <a:avLst/>
          </a:prstGeom>
        </p:spPr>
      </p:pic>
      <p:sp>
        <p:nvSpPr>
          <p:cNvPr id="8" name="矩形 7">
            <a:extLst>
              <a:ext uri="{FF2B5EF4-FFF2-40B4-BE49-F238E27FC236}">
                <a16:creationId xmlns:a16="http://schemas.microsoft.com/office/drawing/2014/main" id="{7757883D-75D8-0918-82A5-FEA680F4A3D0}"/>
              </a:ext>
            </a:extLst>
          </p:cNvPr>
          <p:cNvSpPr/>
          <p:nvPr userDrawn="1"/>
        </p:nvSpPr>
        <p:spPr>
          <a:xfrm>
            <a:off x="-2" y="0"/>
            <a:ext cx="12179806" cy="4762919"/>
          </a:xfrm>
          <a:prstGeom prst="rect">
            <a:avLst/>
          </a:prstGeom>
          <a:solidFill>
            <a:schemeClr val="accent1">
              <a:alpha val="78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标题 1">
            <a:extLst>
              <a:ext uri="{FF2B5EF4-FFF2-40B4-BE49-F238E27FC236}">
                <a16:creationId xmlns:a16="http://schemas.microsoft.com/office/drawing/2014/main" id="{D659130C-6CCA-4D04-4826-A4BC6E21FC30}"/>
              </a:ext>
            </a:extLst>
          </p:cNvPr>
          <p:cNvSpPr>
            <a:spLocks noGrp="1"/>
          </p:cNvSpPr>
          <p:nvPr>
            <p:ph type="ctrTitle"/>
          </p:nvPr>
        </p:nvSpPr>
        <p:spPr>
          <a:xfrm>
            <a:off x="1744717" y="1949640"/>
            <a:ext cx="9144000" cy="976969"/>
          </a:xfrm>
        </p:spPr>
        <p:txBody>
          <a:bodyPr anchor="b">
            <a:normAutofit/>
          </a:bodyPr>
          <a:lstStyle>
            <a:lvl1pPr algn="ctr">
              <a:defRPr sz="5400">
                <a:solidFill>
                  <a:srgbClr val="FFFFFF"/>
                </a:solidFill>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9045483C-94A6-113D-A42C-E8D49AA54520}"/>
              </a:ext>
            </a:extLst>
          </p:cNvPr>
          <p:cNvSpPr>
            <a:spLocks noGrp="1"/>
          </p:cNvSpPr>
          <p:nvPr>
            <p:ph type="subTitle" idx="1"/>
          </p:nvPr>
        </p:nvSpPr>
        <p:spPr>
          <a:xfrm>
            <a:off x="1524000" y="1259076"/>
            <a:ext cx="9144000" cy="535259"/>
          </a:xfrm>
        </p:spPr>
        <p:txBody>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0A1A5A57-0D73-2890-C7C7-B140C0194F03}"/>
              </a:ext>
            </a:extLst>
          </p:cNvPr>
          <p:cNvSpPr>
            <a:spLocks noGrp="1"/>
          </p:cNvSpPr>
          <p:nvPr>
            <p:ph type="dt" sz="half" idx="10"/>
          </p:nvPr>
        </p:nvSpPr>
        <p:spPr/>
        <p:txBody>
          <a:bodyPr/>
          <a:lstStyle/>
          <a:p>
            <a:fld id="{2A14E7DF-8B7F-44CF-AF38-20C073E27B93}" type="datetimeFigureOut">
              <a:rPr lang="zh-CN" altLang="en-US" smtClean="0"/>
              <a:t>2024/5/24</a:t>
            </a:fld>
            <a:endParaRPr lang="zh-CN" altLang="en-US"/>
          </a:p>
        </p:txBody>
      </p:sp>
      <p:sp>
        <p:nvSpPr>
          <p:cNvPr id="5" name="页脚占位符 4">
            <a:extLst>
              <a:ext uri="{FF2B5EF4-FFF2-40B4-BE49-F238E27FC236}">
                <a16:creationId xmlns:a16="http://schemas.microsoft.com/office/drawing/2014/main" id="{DC0E9A17-4076-120D-2C63-A4E3AE187A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D971EB-357F-4B6F-11E5-6ACF1DEC8365}"/>
              </a:ext>
            </a:extLst>
          </p:cNvPr>
          <p:cNvSpPr>
            <a:spLocks noGrp="1"/>
          </p:cNvSpPr>
          <p:nvPr>
            <p:ph type="sldNum" sz="quarter" idx="12"/>
          </p:nvPr>
        </p:nvSpPr>
        <p:spPr/>
        <p:txBody>
          <a:bodyPr/>
          <a:lstStyle/>
          <a:p>
            <a:fld id="{9B130A72-53A9-4FBE-9AD9-2FC05D7E77D5}" type="slidenum">
              <a:rPr lang="zh-CN" altLang="en-US" smtClean="0"/>
              <a:t>‹#›</a:t>
            </a:fld>
            <a:endParaRPr lang="zh-CN" altLang="en-US"/>
          </a:p>
        </p:txBody>
      </p:sp>
      <p:cxnSp>
        <p:nvCxnSpPr>
          <p:cNvPr id="11" name="直接连接符 10">
            <a:extLst>
              <a:ext uri="{FF2B5EF4-FFF2-40B4-BE49-F238E27FC236}">
                <a16:creationId xmlns:a16="http://schemas.microsoft.com/office/drawing/2014/main" id="{C78CC489-F004-E608-0E2A-870F05A9550C}"/>
              </a:ext>
            </a:extLst>
          </p:cNvPr>
          <p:cNvCxnSpPr/>
          <p:nvPr userDrawn="1"/>
        </p:nvCxnSpPr>
        <p:spPr>
          <a:xfrm flipH="1">
            <a:off x="2029968" y="1464596"/>
            <a:ext cx="1901952" cy="0"/>
          </a:xfrm>
          <a:prstGeom prst="line">
            <a:avLst/>
          </a:prstGeom>
          <a:noFill/>
          <a:ln w="19050" cap="flat" cmpd="sng" algn="ctr">
            <a:solidFill>
              <a:srgbClr val="FFFFFF"/>
            </a:solidFill>
            <a:prstDash val="solid"/>
            <a:miter lim="800000"/>
          </a:ln>
          <a:effectLst/>
        </p:spPr>
      </p:cxnSp>
      <p:cxnSp>
        <p:nvCxnSpPr>
          <p:cNvPr id="12" name="直接连接符 11">
            <a:extLst>
              <a:ext uri="{FF2B5EF4-FFF2-40B4-BE49-F238E27FC236}">
                <a16:creationId xmlns:a16="http://schemas.microsoft.com/office/drawing/2014/main" id="{4010D666-ACCF-887A-6EA4-735DC36BDE3A}"/>
              </a:ext>
            </a:extLst>
          </p:cNvPr>
          <p:cNvCxnSpPr/>
          <p:nvPr userDrawn="1"/>
        </p:nvCxnSpPr>
        <p:spPr>
          <a:xfrm flipH="1">
            <a:off x="8284464" y="1464596"/>
            <a:ext cx="1901952" cy="0"/>
          </a:xfrm>
          <a:prstGeom prst="line">
            <a:avLst/>
          </a:prstGeom>
          <a:noFill/>
          <a:ln w="19050" cap="flat" cmpd="sng" algn="ctr">
            <a:solidFill>
              <a:srgbClr val="FFFFFF"/>
            </a:solidFill>
            <a:prstDash val="solid"/>
            <a:miter lim="800000"/>
          </a:ln>
          <a:effectLst/>
        </p:spPr>
      </p:cxnSp>
      <p:cxnSp>
        <p:nvCxnSpPr>
          <p:cNvPr id="19" name="直接连接符 18">
            <a:extLst>
              <a:ext uri="{FF2B5EF4-FFF2-40B4-BE49-F238E27FC236}">
                <a16:creationId xmlns:a16="http://schemas.microsoft.com/office/drawing/2014/main" id="{98FD9BFA-AC1E-1BFC-FD69-68C9AAE1EA40}"/>
              </a:ext>
            </a:extLst>
          </p:cNvPr>
          <p:cNvCxnSpPr>
            <a:cxnSpLocks/>
          </p:cNvCxnSpPr>
          <p:nvPr userDrawn="1"/>
        </p:nvCxnSpPr>
        <p:spPr>
          <a:xfrm flipH="1">
            <a:off x="2029968" y="2988596"/>
            <a:ext cx="8156448" cy="0"/>
          </a:xfrm>
          <a:prstGeom prst="line">
            <a:avLst/>
          </a:prstGeom>
          <a:noFill/>
          <a:ln w="19050" cap="flat" cmpd="sng" algn="ctr">
            <a:solidFill>
              <a:srgbClr val="FFFFFF"/>
            </a:solidFill>
            <a:prstDash val="solid"/>
            <a:miter lim="800000"/>
          </a:ln>
          <a:effectLst/>
        </p:spPr>
      </p:cxnSp>
    </p:spTree>
    <p:extLst>
      <p:ext uri="{BB962C8B-B14F-4D97-AF65-F5344CB8AC3E}">
        <p14:creationId xmlns:p14="http://schemas.microsoft.com/office/powerpoint/2010/main" val="10902734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5F6F1-07E1-FE4C-A9A3-F0ED9F87C28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1520ABD-4E33-F484-807B-822B70388F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5F5E44F-038C-1231-85F3-FBA44058D046}"/>
              </a:ext>
            </a:extLst>
          </p:cNvPr>
          <p:cNvSpPr>
            <a:spLocks noGrp="1"/>
          </p:cNvSpPr>
          <p:nvPr>
            <p:ph type="dt" sz="half" idx="10"/>
          </p:nvPr>
        </p:nvSpPr>
        <p:spPr/>
        <p:txBody>
          <a:bodyPr/>
          <a:lstStyle/>
          <a:p>
            <a:fld id="{2A14E7DF-8B7F-44CF-AF38-20C073E27B93}" type="datetimeFigureOut">
              <a:rPr lang="zh-CN" altLang="en-US" smtClean="0"/>
              <a:t>2024/5/24</a:t>
            </a:fld>
            <a:endParaRPr lang="zh-CN" altLang="en-US"/>
          </a:p>
        </p:txBody>
      </p:sp>
      <p:sp>
        <p:nvSpPr>
          <p:cNvPr id="5" name="页脚占位符 4">
            <a:extLst>
              <a:ext uri="{FF2B5EF4-FFF2-40B4-BE49-F238E27FC236}">
                <a16:creationId xmlns:a16="http://schemas.microsoft.com/office/drawing/2014/main" id="{7E207C52-7377-C22D-A868-6B6C1FF977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C3AE4B-7DC2-C8E3-D09B-2C60FDE0045E}"/>
              </a:ext>
            </a:extLst>
          </p:cNvPr>
          <p:cNvSpPr>
            <a:spLocks noGrp="1"/>
          </p:cNvSpPr>
          <p:nvPr>
            <p:ph type="sldNum" sz="quarter" idx="12"/>
          </p:nvPr>
        </p:nvSpPr>
        <p:spPr/>
        <p:txBody>
          <a:bodyPr/>
          <a:lstStyle/>
          <a:p>
            <a:fld id="{9B130A72-53A9-4FBE-9AD9-2FC05D7E77D5}" type="slidenum">
              <a:rPr lang="zh-CN" altLang="en-US" smtClean="0"/>
              <a:t>‹#›</a:t>
            </a:fld>
            <a:endParaRPr lang="zh-CN" altLang="en-US"/>
          </a:p>
        </p:txBody>
      </p:sp>
    </p:spTree>
    <p:extLst>
      <p:ext uri="{BB962C8B-B14F-4D97-AF65-F5344CB8AC3E}">
        <p14:creationId xmlns:p14="http://schemas.microsoft.com/office/powerpoint/2010/main" val="25864647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CF7A2-9ABD-4339-8C1B-5989AC6C098F}"/>
              </a:ext>
            </a:extLst>
          </p:cNvPr>
          <p:cNvSpPr>
            <a:spLocks noGrp="1"/>
          </p:cNvSpPr>
          <p:nvPr>
            <p:ph type="title"/>
          </p:nvPr>
        </p:nvSpPr>
        <p:spPr>
          <a:xfrm>
            <a:off x="263526" y="400839"/>
            <a:ext cx="7772400" cy="462360"/>
          </a:xfrm>
        </p:spPr>
        <p:txBody>
          <a:bodyPr>
            <a:noAutofit/>
          </a:bodyPr>
          <a:lstStyle>
            <a:lvl1pPr>
              <a:defRPr sz="2800">
                <a:solidFill>
                  <a:schemeClr val="accent1"/>
                </a:solidFill>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58722B96-21AC-2B1B-643D-F5444F00ECAF}"/>
              </a:ext>
            </a:extLst>
          </p:cNvPr>
          <p:cNvSpPr>
            <a:spLocks noGrp="1"/>
          </p:cNvSpPr>
          <p:nvPr>
            <p:ph type="dt" sz="half" idx="10"/>
          </p:nvPr>
        </p:nvSpPr>
        <p:spPr/>
        <p:txBody>
          <a:bodyPr/>
          <a:lstStyle/>
          <a:p>
            <a:fld id="{2A14E7DF-8B7F-44CF-AF38-20C073E27B93}" type="datetimeFigureOut">
              <a:rPr lang="zh-CN" altLang="en-US" smtClean="0"/>
              <a:t>2024/5/24</a:t>
            </a:fld>
            <a:endParaRPr lang="zh-CN" altLang="en-US"/>
          </a:p>
        </p:txBody>
      </p:sp>
      <p:sp>
        <p:nvSpPr>
          <p:cNvPr id="4" name="页脚占位符 3">
            <a:extLst>
              <a:ext uri="{FF2B5EF4-FFF2-40B4-BE49-F238E27FC236}">
                <a16:creationId xmlns:a16="http://schemas.microsoft.com/office/drawing/2014/main" id="{94E56574-01D0-30F6-C5A9-ED0A6F57F84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1A55FD2-7A69-BBE1-B696-46146DB2CEF5}"/>
              </a:ext>
            </a:extLst>
          </p:cNvPr>
          <p:cNvSpPr>
            <a:spLocks noGrp="1"/>
          </p:cNvSpPr>
          <p:nvPr>
            <p:ph type="sldNum" sz="quarter" idx="12"/>
          </p:nvPr>
        </p:nvSpPr>
        <p:spPr/>
        <p:txBody>
          <a:bodyPr/>
          <a:lstStyle/>
          <a:p>
            <a:fld id="{9B130A72-53A9-4FBE-9AD9-2FC05D7E77D5}" type="slidenum">
              <a:rPr lang="zh-CN" altLang="en-US" smtClean="0"/>
              <a:t>‹#›</a:t>
            </a:fld>
            <a:endParaRPr lang="zh-CN" altLang="en-US"/>
          </a:p>
        </p:txBody>
      </p:sp>
      <p:cxnSp>
        <p:nvCxnSpPr>
          <p:cNvPr id="6" name="直线连接符 6">
            <a:extLst>
              <a:ext uri="{FF2B5EF4-FFF2-40B4-BE49-F238E27FC236}">
                <a16:creationId xmlns:a16="http://schemas.microsoft.com/office/drawing/2014/main" id="{813EDCBA-F0FF-3825-1232-B991FD49E7E5}"/>
              </a:ext>
            </a:extLst>
          </p:cNvPr>
          <p:cNvCxnSpPr>
            <a:cxnSpLocks/>
          </p:cNvCxnSpPr>
          <p:nvPr userDrawn="1"/>
        </p:nvCxnSpPr>
        <p:spPr>
          <a:xfrm>
            <a:off x="263526" y="964009"/>
            <a:ext cx="11615290" cy="0"/>
          </a:xfrm>
          <a:prstGeom prst="line">
            <a:avLst/>
          </a:prstGeom>
          <a:ln w="19050">
            <a:solidFill>
              <a:schemeClr val="accent1">
                <a:lumMod val="10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3D26CD73-B3A9-3852-940C-7094A67D3C05}"/>
              </a:ext>
            </a:extLst>
          </p:cNvPr>
          <p:cNvGrpSpPr/>
          <p:nvPr userDrawn="1"/>
        </p:nvGrpSpPr>
        <p:grpSpPr>
          <a:xfrm>
            <a:off x="263526" y="0"/>
            <a:ext cx="549274" cy="349857"/>
            <a:chOff x="263526" y="0"/>
            <a:chExt cx="549274" cy="665326"/>
          </a:xfrm>
        </p:grpSpPr>
        <p:sp>
          <p:nvSpPr>
            <p:cNvPr id="8" name="矩形 7">
              <a:extLst>
                <a:ext uri="{FF2B5EF4-FFF2-40B4-BE49-F238E27FC236}">
                  <a16:creationId xmlns:a16="http://schemas.microsoft.com/office/drawing/2014/main" id="{6D5ADC03-B214-2E1A-C88B-7496148B0915}"/>
                </a:ext>
              </a:extLst>
            </p:cNvPr>
            <p:cNvSpPr/>
            <p:nvPr/>
          </p:nvSpPr>
          <p:spPr>
            <a:xfrm>
              <a:off x="263526" y="0"/>
              <a:ext cx="549274" cy="660400"/>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BC6BC9FE-4498-5E16-9983-20599EFEB281}"/>
                </a:ext>
              </a:extLst>
            </p:cNvPr>
            <p:cNvSpPr/>
            <p:nvPr/>
          </p:nvSpPr>
          <p:spPr>
            <a:xfrm>
              <a:off x="263526" y="548639"/>
              <a:ext cx="549274" cy="11668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1" name="组合 10">
            <a:extLst>
              <a:ext uri="{FF2B5EF4-FFF2-40B4-BE49-F238E27FC236}">
                <a16:creationId xmlns:a16="http://schemas.microsoft.com/office/drawing/2014/main" id="{1C2927B6-1228-1980-39BB-EE4B16955165}"/>
              </a:ext>
            </a:extLst>
          </p:cNvPr>
          <p:cNvGrpSpPr/>
          <p:nvPr userDrawn="1"/>
        </p:nvGrpSpPr>
        <p:grpSpPr>
          <a:xfrm>
            <a:off x="0" y="6016752"/>
            <a:ext cx="6096000" cy="849927"/>
            <a:chOff x="0" y="6016752"/>
            <a:chExt cx="6096000" cy="849927"/>
          </a:xfrm>
        </p:grpSpPr>
        <p:sp>
          <p:nvSpPr>
            <p:cNvPr id="12" name="直角三角形 11">
              <a:extLst>
                <a:ext uri="{FF2B5EF4-FFF2-40B4-BE49-F238E27FC236}">
                  <a16:creationId xmlns:a16="http://schemas.microsoft.com/office/drawing/2014/main" id="{982BBCE2-AF31-6316-8DFE-83E0CED96044}"/>
                </a:ext>
              </a:extLst>
            </p:cNvPr>
            <p:cNvSpPr/>
            <p:nvPr/>
          </p:nvSpPr>
          <p:spPr>
            <a:xfrm>
              <a:off x="0" y="6016752"/>
              <a:ext cx="6096000" cy="849927"/>
            </a:xfrm>
            <a:prstGeom prst="rtTriangle">
              <a:avLst/>
            </a:prstGeom>
            <a:solidFill>
              <a:schemeClr val="accent1">
                <a:lumMod val="10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直角三角形 12">
              <a:extLst>
                <a:ext uri="{FF2B5EF4-FFF2-40B4-BE49-F238E27FC236}">
                  <a16:creationId xmlns:a16="http://schemas.microsoft.com/office/drawing/2014/main" id="{E7F6937E-E2D2-4295-6BDD-2E9493A775CC}"/>
                </a:ext>
              </a:extLst>
            </p:cNvPr>
            <p:cNvSpPr/>
            <p:nvPr/>
          </p:nvSpPr>
          <p:spPr>
            <a:xfrm>
              <a:off x="0" y="6263646"/>
              <a:ext cx="6096000" cy="594354"/>
            </a:xfrm>
            <a:prstGeom prst="rtTriangle">
              <a:avLst/>
            </a:prstGeom>
            <a:solidFill>
              <a:schemeClr val="accent1">
                <a:lumMod val="10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直角三角形 13">
              <a:extLst>
                <a:ext uri="{FF2B5EF4-FFF2-40B4-BE49-F238E27FC236}">
                  <a16:creationId xmlns:a16="http://schemas.microsoft.com/office/drawing/2014/main" id="{7A219064-3018-4EF2-E02B-1BACD92A65FB}"/>
                </a:ext>
              </a:extLst>
            </p:cNvPr>
            <p:cNvSpPr/>
            <p:nvPr/>
          </p:nvSpPr>
          <p:spPr>
            <a:xfrm>
              <a:off x="0" y="6465266"/>
              <a:ext cx="6096000" cy="392733"/>
            </a:xfrm>
            <a:prstGeom prst="rtTriangl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合 14">
            <a:extLst>
              <a:ext uri="{FF2B5EF4-FFF2-40B4-BE49-F238E27FC236}">
                <a16:creationId xmlns:a16="http://schemas.microsoft.com/office/drawing/2014/main" id="{2D08B9DC-886E-1D7F-3635-8E8CC2317965}"/>
              </a:ext>
            </a:extLst>
          </p:cNvPr>
          <p:cNvGrpSpPr/>
          <p:nvPr userDrawn="1"/>
        </p:nvGrpSpPr>
        <p:grpSpPr>
          <a:xfrm flipH="1">
            <a:off x="6096000" y="6016752"/>
            <a:ext cx="6096000" cy="849927"/>
            <a:chOff x="0" y="6016752"/>
            <a:chExt cx="6096000" cy="849927"/>
          </a:xfrm>
        </p:grpSpPr>
        <p:sp>
          <p:nvSpPr>
            <p:cNvPr id="16" name="直角三角形 15">
              <a:extLst>
                <a:ext uri="{FF2B5EF4-FFF2-40B4-BE49-F238E27FC236}">
                  <a16:creationId xmlns:a16="http://schemas.microsoft.com/office/drawing/2014/main" id="{7701594A-BE2E-5DE7-01C2-6DFB936C6DBC}"/>
                </a:ext>
              </a:extLst>
            </p:cNvPr>
            <p:cNvSpPr/>
            <p:nvPr/>
          </p:nvSpPr>
          <p:spPr>
            <a:xfrm>
              <a:off x="0" y="6016752"/>
              <a:ext cx="6096000" cy="849927"/>
            </a:xfrm>
            <a:prstGeom prst="rtTriangle">
              <a:avLst/>
            </a:prstGeom>
            <a:solidFill>
              <a:schemeClr val="accent1">
                <a:lumMod val="10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a:extLst>
                <a:ext uri="{FF2B5EF4-FFF2-40B4-BE49-F238E27FC236}">
                  <a16:creationId xmlns:a16="http://schemas.microsoft.com/office/drawing/2014/main" id="{DA094D91-B314-1863-E87E-AA3C27F2DFC6}"/>
                </a:ext>
              </a:extLst>
            </p:cNvPr>
            <p:cNvSpPr/>
            <p:nvPr/>
          </p:nvSpPr>
          <p:spPr>
            <a:xfrm>
              <a:off x="0" y="6263646"/>
              <a:ext cx="6096000" cy="594354"/>
            </a:xfrm>
            <a:prstGeom prst="rtTriangle">
              <a:avLst/>
            </a:prstGeom>
            <a:solidFill>
              <a:schemeClr val="accent1">
                <a:lumMod val="10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a:extLst>
                <a:ext uri="{FF2B5EF4-FFF2-40B4-BE49-F238E27FC236}">
                  <a16:creationId xmlns:a16="http://schemas.microsoft.com/office/drawing/2014/main" id="{332DED4A-CB01-A301-1FB4-54FD980D851D}"/>
                </a:ext>
              </a:extLst>
            </p:cNvPr>
            <p:cNvSpPr/>
            <p:nvPr/>
          </p:nvSpPr>
          <p:spPr>
            <a:xfrm>
              <a:off x="0" y="6465266"/>
              <a:ext cx="6096000" cy="392733"/>
            </a:xfrm>
            <a:prstGeom prst="rtTriangl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8990695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10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结尾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70D40DA-6334-758D-8169-CF6C286997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112"/>
          <a:stretch/>
        </p:blipFill>
        <p:spPr>
          <a:xfrm>
            <a:off x="-2" y="0"/>
            <a:ext cx="12192000" cy="4775340"/>
          </a:xfrm>
          <a:prstGeom prst="rect">
            <a:avLst/>
          </a:prstGeom>
        </p:spPr>
      </p:pic>
      <p:sp>
        <p:nvSpPr>
          <p:cNvPr id="3" name="矩形 2">
            <a:extLst>
              <a:ext uri="{FF2B5EF4-FFF2-40B4-BE49-F238E27FC236}">
                <a16:creationId xmlns:a16="http://schemas.microsoft.com/office/drawing/2014/main" id="{F5B26A0D-1699-0733-6AE1-008D71E99D15}"/>
              </a:ext>
            </a:extLst>
          </p:cNvPr>
          <p:cNvSpPr/>
          <p:nvPr userDrawn="1"/>
        </p:nvSpPr>
        <p:spPr>
          <a:xfrm>
            <a:off x="-2" y="0"/>
            <a:ext cx="12179806" cy="4762919"/>
          </a:xfrm>
          <a:prstGeom prst="rect">
            <a:avLst/>
          </a:prstGeom>
          <a:solidFill>
            <a:schemeClr val="accent1">
              <a:alpha val="78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标题 1">
            <a:extLst>
              <a:ext uri="{FF2B5EF4-FFF2-40B4-BE49-F238E27FC236}">
                <a16:creationId xmlns:a16="http://schemas.microsoft.com/office/drawing/2014/main" id="{090D618B-9FC7-CE03-7792-C9DD8B73E393}"/>
              </a:ext>
            </a:extLst>
          </p:cNvPr>
          <p:cNvSpPr>
            <a:spLocks noGrp="1"/>
          </p:cNvSpPr>
          <p:nvPr>
            <p:ph type="ctrTitle"/>
          </p:nvPr>
        </p:nvSpPr>
        <p:spPr>
          <a:xfrm>
            <a:off x="1744717" y="1949640"/>
            <a:ext cx="9144000" cy="976969"/>
          </a:xfrm>
        </p:spPr>
        <p:txBody>
          <a:bodyPr anchor="b">
            <a:normAutofit/>
          </a:bodyPr>
          <a:lstStyle>
            <a:lvl1pPr algn="ctr">
              <a:defRPr sz="5400">
                <a:solidFill>
                  <a:srgbClr val="FFFFFF"/>
                </a:solidFill>
              </a:defRPr>
            </a:lvl1pPr>
          </a:lstStyle>
          <a:p>
            <a:r>
              <a:rPr lang="zh-CN" altLang="en-US" dirty="0"/>
              <a:t>单击此处编辑母版标题样式</a:t>
            </a:r>
          </a:p>
        </p:txBody>
      </p:sp>
      <p:sp>
        <p:nvSpPr>
          <p:cNvPr id="5" name="副标题 2">
            <a:extLst>
              <a:ext uri="{FF2B5EF4-FFF2-40B4-BE49-F238E27FC236}">
                <a16:creationId xmlns:a16="http://schemas.microsoft.com/office/drawing/2014/main" id="{C58C487B-D1E3-7CAE-48C1-C9BB12C5D08F}"/>
              </a:ext>
            </a:extLst>
          </p:cNvPr>
          <p:cNvSpPr>
            <a:spLocks noGrp="1"/>
          </p:cNvSpPr>
          <p:nvPr>
            <p:ph type="subTitle" idx="1"/>
          </p:nvPr>
        </p:nvSpPr>
        <p:spPr>
          <a:xfrm>
            <a:off x="1524000" y="1259076"/>
            <a:ext cx="9144000" cy="535259"/>
          </a:xfrm>
        </p:spPr>
        <p:txBody>
          <a:bodyPr/>
          <a:lstStyle>
            <a:lvl1pPr marL="0" indent="0" algn="ctr">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cxnSp>
        <p:nvCxnSpPr>
          <p:cNvPr id="6" name="直接连接符 5">
            <a:extLst>
              <a:ext uri="{FF2B5EF4-FFF2-40B4-BE49-F238E27FC236}">
                <a16:creationId xmlns:a16="http://schemas.microsoft.com/office/drawing/2014/main" id="{8A86E406-CFBE-A897-1AF3-0064E4710319}"/>
              </a:ext>
            </a:extLst>
          </p:cNvPr>
          <p:cNvCxnSpPr/>
          <p:nvPr userDrawn="1"/>
        </p:nvCxnSpPr>
        <p:spPr>
          <a:xfrm flipH="1">
            <a:off x="2029968" y="1464596"/>
            <a:ext cx="1901952" cy="0"/>
          </a:xfrm>
          <a:prstGeom prst="line">
            <a:avLst/>
          </a:prstGeom>
          <a:noFill/>
          <a:ln w="19050" cap="flat" cmpd="sng" algn="ctr">
            <a:solidFill>
              <a:srgbClr val="FFFFFF"/>
            </a:solidFill>
            <a:prstDash val="solid"/>
            <a:miter lim="800000"/>
          </a:ln>
          <a:effectLst/>
        </p:spPr>
      </p:cxnSp>
      <p:cxnSp>
        <p:nvCxnSpPr>
          <p:cNvPr id="7" name="直接连接符 6">
            <a:extLst>
              <a:ext uri="{FF2B5EF4-FFF2-40B4-BE49-F238E27FC236}">
                <a16:creationId xmlns:a16="http://schemas.microsoft.com/office/drawing/2014/main" id="{BA972D28-6A15-D067-B362-B2EC5C8153B5}"/>
              </a:ext>
            </a:extLst>
          </p:cNvPr>
          <p:cNvCxnSpPr/>
          <p:nvPr userDrawn="1"/>
        </p:nvCxnSpPr>
        <p:spPr>
          <a:xfrm flipH="1">
            <a:off x="8284464" y="1464596"/>
            <a:ext cx="1901952" cy="0"/>
          </a:xfrm>
          <a:prstGeom prst="line">
            <a:avLst/>
          </a:prstGeom>
          <a:noFill/>
          <a:ln w="19050" cap="flat" cmpd="sng" algn="ctr">
            <a:solidFill>
              <a:srgbClr val="FFFFFF"/>
            </a:solidFill>
            <a:prstDash val="solid"/>
            <a:miter lim="800000"/>
          </a:ln>
          <a:effectLst/>
        </p:spPr>
      </p:cxnSp>
      <p:cxnSp>
        <p:nvCxnSpPr>
          <p:cNvPr id="8" name="直接连接符 7">
            <a:extLst>
              <a:ext uri="{FF2B5EF4-FFF2-40B4-BE49-F238E27FC236}">
                <a16:creationId xmlns:a16="http://schemas.microsoft.com/office/drawing/2014/main" id="{BB0FE45F-E66F-3A63-00B4-409DAC2913C1}"/>
              </a:ext>
            </a:extLst>
          </p:cNvPr>
          <p:cNvCxnSpPr>
            <a:cxnSpLocks/>
          </p:cNvCxnSpPr>
          <p:nvPr userDrawn="1"/>
        </p:nvCxnSpPr>
        <p:spPr>
          <a:xfrm flipH="1">
            <a:off x="2029968" y="2988596"/>
            <a:ext cx="8156448" cy="0"/>
          </a:xfrm>
          <a:prstGeom prst="line">
            <a:avLst/>
          </a:prstGeom>
          <a:noFill/>
          <a:ln w="19050" cap="flat" cmpd="sng" algn="ctr">
            <a:solidFill>
              <a:srgbClr val="FFFFFF"/>
            </a:solidFill>
            <a:prstDash val="solid"/>
            <a:miter lim="800000"/>
          </a:ln>
          <a:effectLst/>
        </p:spPr>
      </p:cxnSp>
    </p:spTree>
    <p:extLst>
      <p:ext uri="{BB962C8B-B14F-4D97-AF65-F5344CB8AC3E}">
        <p14:creationId xmlns:p14="http://schemas.microsoft.com/office/powerpoint/2010/main" val="25543138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3F195B5-8887-DEDD-C1DB-8F7B96E38D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AAF955B-4B8B-2346-2883-27ECD69F7A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CC651D-98B2-3133-72E8-C26090290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4E7DF-8B7F-44CF-AF38-20C073E27B93}" type="datetimeFigureOut">
              <a:rPr lang="zh-CN" altLang="en-US" smtClean="0"/>
              <a:t>2024/5/24</a:t>
            </a:fld>
            <a:endParaRPr lang="zh-CN" altLang="en-US"/>
          </a:p>
        </p:txBody>
      </p:sp>
      <p:sp>
        <p:nvSpPr>
          <p:cNvPr id="5" name="页脚占位符 4">
            <a:extLst>
              <a:ext uri="{FF2B5EF4-FFF2-40B4-BE49-F238E27FC236}">
                <a16:creationId xmlns:a16="http://schemas.microsoft.com/office/drawing/2014/main" id="{3AB56741-F197-EE2B-8093-D4D9914796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01999B9-978A-FB79-C61E-51CA03638A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130A72-53A9-4FBE-9AD9-2FC05D7E77D5}" type="slidenum">
              <a:rPr lang="zh-CN" altLang="en-US" smtClean="0"/>
              <a:t>‹#›</a:t>
            </a:fld>
            <a:endParaRPr lang="zh-CN" altLang="en-US"/>
          </a:p>
        </p:txBody>
      </p:sp>
    </p:spTree>
    <p:extLst>
      <p:ext uri="{BB962C8B-B14F-4D97-AF65-F5344CB8AC3E}">
        <p14:creationId xmlns:p14="http://schemas.microsoft.com/office/powerpoint/2010/main" val="24716114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hyperlink" Target="https://www.orzzz.cn/index.php/archives/44/"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ryingnow/Digital-Image-Processing-HDR/tree/main/Essay"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png"/><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4.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4" Type="http://schemas.openxmlformats.org/officeDocument/2006/relationships/hyperlink" Target="https://github.com/cryingnow/Digital-Image-Processing-HDR.git"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zhuanlan.zhihu.com/p/496261579?utm_id=0" TargetMode="External"/><Relationship Id="rId3" Type="http://schemas.openxmlformats.org/officeDocument/2006/relationships/hyperlink" Target="https://docs.opencv.org/4.1.2/d2/df0/tutorial_py_hdr.html" TargetMode="External"/><Relationship Id="rId7" Type="http://schemas.openxmlformats.org/officeDocument/2006/relationships/hyperlink" Target="https://zhuanlan.zhihu.com/p/21983679" TargetMode="External"/><Relationship Id="rId2" Type="http://schemas.openxmlformats.org/officeDocument/2006/relationships/hyperlink" Target="https://zhuanlan.zhihu.com/p/120054579" TargetMode="External"/><Relationship Id="rId1" Type="http://schemas.openxmlformats.org/officeDocument/2006/relationships/slideLayout" Target="../slideLayouts/slideLayout3.xml"/><Relationship Id="rId6" Type="http://schemas.openxmlformats.org/officeDocument/2006/relationships/hyperlink" Target="https://www.orzzz.cn/index.php/archives/44/" TargetMode="External"/><Relationship Id="rId5" Type="http://schemas.openxmlformats.org/officeDocument/2006/relationships/hyperlink" Target="https://zhuanlan.zhihu.com/p/90093872" TargetMode="External"/><Relationship Id="rId4" Type="http://schemas.openxmlformats.org/officeDocument/2006/relationships/hyperlink" Target="https://ww2.mathworks.cn/help/images/high-dynamic-range-images.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911DD2-0C70-4752-2CC8-3FE211A540DF}"/>
              </a:ext>
            </a:extLst>
          </p:cNvPr>
          <p:cNvSpPr>
            <a:spLocks noGrp="1"/>
          </p:cNvSpPr>
          <p:nvPr>
            <p:ph type="ctrTitle"/>
          </p:nvPr>
        </p:nvSpPr>
        <p:spPr>
          <a:xfrm>
            <a:off x="1524000" y="1942325"/>
            <a:ext cx="9144000" cy="976969"/>
          </a:xfrm>
        </p:spPr>
        <p:txBody>
          <a:bodyPr>
            <a:normAutofit/>
          </a:bodyPr>
          <a:lstStyle/>
          <a:p>
            <a:r>
              <a:rPr lang="en-US" altLang="zh-CN" dirty="0"/>
              <a:t>HDR</a:t>
            </a:r>
            <a:endParaRPr lang="zh-CN" altLang="en-US" dirty="0"/>
          </a:p>
        </p:txBody>
      </p:sp>
      <p:sp>
        <p:nvSpPr>
          <p:cNvPr id="3" name="副标题 2">
            <a:extLst>
              <a:ext uri="{FF2B5EF4-FFF2-40B4-BE49-F238E27FC236}">
                <a16:creationId xmlns:a16="http://schemas.microsoft.com/office/drawing/2014/main" id="{863AA891-9C37-17A4-6BF1-8B20B0C5B123}"/>
              </a:ext>
            </a:extLst>
          </p:cNvPr>
          <p:cNvSpPr>
            <a:spLocks noGrp="1"/>
          </p:cNvSpPr>
          <p:nvPr>
            <p:ph type="subTitle" idx="1"/>
          </p:nvPr>
        </p:nvSpPr>
        <p:spPr>
          <a:xfrm>
            <a:off x="1524000" y="1259076"/>
            <a:ext cx="9144000" cy="535259"/>
          </a:xfrm>
        </p:spPr>
        <p:txBody>
          <a:bodyPr/>
          <a:lstStyle/>
          <a:p>
            <a:r>
              <a:rPr lang="en-US" altLang="zh-CN" dirty="0"/>
              <a:t>High Dynamic Range Imaging</a:t>
            </a:r>
            <a:endParaRPr lang="zh-CN" altLang="en-US" dirty="0"/>
          </a:p>
        </p:txBody>
      </p:sp>
      <p:grpSp>
        <p:nvGrpSpPr>
          <p:cNvPr id="4" name="组合 3">
            <a:extLst>
              <a:ext uri="{FF2B5EF4-FFF2-40B4-BE49-F238E27FC236}">
                <a16:creationId xmlns:a16="http://schemas.microsoft.com/office/drawing/2014/main" id="{F68D731C-F852-4D9C-E883-56B338223D05}"/>
              </a:ext>
            </a:extLst>
          </p:cNvPr>
          <p:cNvGrpSpPr/>
          <p:nvPr/>
        </p:nvGrpSpPr>
        <p:grpSpPr>
          <a:xfrm>
            <a:off x="4331702" y="3267535"/>
            <a:ext cx="928589" cy="246221"/>
            <a:chOff x="4095451" y="4640913"/>
            <a:chExt cx="928589" cy="246221"/>
          </a:xfrm>
        </p:grpSpPr>
        <p:sp>
          <p:nvSpPr>
            <p:cNvPr id="5" name="矩形 4">
              <a:extLst>
                <a:ext uri="{FF2B5EF4-FFF2-40B4-BE49-F238E27FC236}">
                  <a16:creationId xmlns:a16="http://schemas.microsoft.com/office/drawing/2014/main" id="{E346204A-12F1-A653-3A26-9E224C43EB0B}"/>
                </a:ext>
              </a:extLst>
            </p:cNvPr>
            <p:cNvSpPr/>
            <p:nvPr/>
          </p:nvSpPr>
          <p:spPr>
            <a:xfrm>
              <a:off x="4095451" y="4672584"/>
              <a:ext cx="164592" cy="1645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latin typeface="OPPOSans R"/>
                <a:cs typeface="+mn-cs"/>
              </a:endParaRPr>
            </a:p>
          </p:txBody>
        </p:sp>
        <p:sp>
          <p:nvSpPr>
            <p:cNvPr id="6" name="文本框 5">
              <a:extLst>
                <a:ext uri="{FF2B5EF4-FFF2-40B4-BE49-F238E27FC236}">
                  <a16:creationId xmlns:a16="http://schemas.microsoft.com/office/drawing/2014/main" id="{700DFAFC-6FA5-4EDC-5208-107D61DD9BE4}"/>
                </a:ext>
              </a:extLst>
            </p:cNvPr>
            <p:cNvSpPr txBox="1"/>
            <p:nvPr/>
          </p:nvSpPr>
          <p:spPr>
            <a:xfrm>
              <a:off x="4408487" y="4640913"/>
              <a:ext cx="615553" cy="24622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OPPOSans R"/>
                  <a:cs typeface="+mn-cs"/>
                </a:rPr>
                <a:t>张子诺</a:t>
              </a:r>
            </a:p>
          </p:txBody>
        </p:sp>
      </p:grpSp>
      <p:grpSp>
        <p:nvGrpSpPr>
          <p:cNvPr id="7" name="组合 6">
            <a:extLst>
              <a:ext uri="{FF2B5EF4-FFF2-40B4-BE49-F238E27FC236}">
                <a16:creationId xmlns:a16="http://schemas.microsoft.com/office/drawing/2014/main" id="{859DFF8C-371D-C83C-233E-9E2E64B5BFF9}"/>
              </a:ext>
            </a:extLst>
          </p:cNvPr>
          <p:cNvGrpSpPr/>
          <p:nvPr/>
        </p:nvGrpSpPr>
        <p:grpSpPr>
          <a:xfrm>
            <a:off x="6590270" y="3267535"/>
            <a:ext cx="1277595" cy="246221"/>
            <a:chOff x="4095451" y="4640913"/>
            <a:chExt cx="1277595" cy="246221"/>
          </a:xfrm>
        </p:grpSpPr>
        <p:sp>
          <p:nvSpPr>
            <p:cNvPr id="8" name="矩形 7">
              <a:extLst>
                <a:ext uri="{FF2B5EF4-FFF2-40B4-BE49-F238E27FC236}">
                  <a16:creationId xmlns:a16="http://schemas.microsoft.com/office/drawing/2014/main" id="{6FE09AB3-E4FD-4C9E-B527-A87540177AF4}"/>
                </a:ext>
              </a:extLst>
            </p:cNvPr>
            <p:cNvSpPr/>
            <p:nvPr/>
          </p:nvSpPr>
          <p:spPr>
            <a:xfrm>
              <a:off x="4095451" y="4672584"/>
              <a:ext cx="164592" cy="1645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latin typeface="OPPOSans R"/>
                <a:cs typeface="+mn-cs"/>
              </a:endParaRPr>
            </a:p>
          </p:txBody>
        </p:sp>
        <p:sp>
          <p:nvSpPr>
            <p:cNvPr id="9" name="文本框 8">
              <a:extLst>
                <a:ext uri="{FF2B5EF4-FFF2-40B4-BE49-F238E27FC236}">
                  <a16:creationId xmlns:a16="http://schemas.microsoft.com/office/drawing/2014/main" id="{97257859-B160-57BB-CD71-AFF419896354}"/>
                </a:ext>
              </a:extLst>
            </p:cNvPr>
            <p:cNvSpPr txBox="1"/>
            <p:nvPr/>
          </p:nvSpPr>
          <p:spPr>
            <a:xfrm>
              <a:off x="4436892" y="4640913"/>
              <a:ext cx="936154" cy="24622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FFFF"/>
                  </a:solidFill>
                  <a:effectLst/>
                  <a:uLnTx/>
                  <a:uFillTx/>
                  <a:latin typeface="OPPOSans R"/>
                  <a:cs typeface="+mn-cs"/>
                </a:rPr>
                <a:t>2024.05.31</a:t>
              </a:r>
              <a:endParaRPr kumimoji="0" lang="zh-CN" altLang="en-US" sz="1600" b="0" i="0" u="none" strike="noStrike" kern="1200" cap="none" spc="0" normalizeH="0" baseline="0" noProof="0" dirty="0">
                <a:ln>
                  <a:noFill/>
                </a:ln>
                <a:solidFill>
                  <a:srgbClr val="FFFFFF"/>
                </a:solidFill>
                <a:effectLst/>
                <a:uLnTx/>
                <a:uFillTx/>
                <a:latin typeface="OPPOSans R"/>
                <a:cs typeface="+mn-cs"/>
              </a:endParaRPr>
            </a:p>
          </p:txBody>
        </p:sp>
      </p:grpSp>
    </p:spTree>
    <p:extLst>
      <p:ext uri="{BB962C8B-B14F-4D97-AF65-F5344CB8AC3E}">
        <p14:creationId xmlns:p14="http://schemas.microsoft.com/office/powerpoint/2010/main" val="2654383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介绍</a:t>
            </a:r>
            <a:r>
              <a:rPr lang="en-US" altLang="zh-CN" dirty="0"/>
              <a:t>:HDR</a:t>
            </a:r>
            <a:r>
              <a:rPr lang="zh-CN" altLang="en-US" dirty="0"/>
              <a:t>存储</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5" name="文本框 4">
            <a:extLst>
              <a:ext uri="{FF2B5EF4-FFF2-40B4-BE49-F238E27FC236}">
                <a16:creationId xmlns:a16="http://schemas.microsoft.com/office/drawing/2014/main" id="{D5309CDF-AF80-F94A-1945-A277FE3348F3}"/>
              </a:ext>
            </a:extLst>
          </p:cNvPr>
          <p:cNvSpPr txBox="1"/>
          <p:nvPr/>
        </p:nvSpPr>
        <p:spPr>
          <a:xfrm>
            <a:off x="6713525" y="1244992"/>
            <a:ext cx="4924958" cy="452431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OPPOSans R"/>
                <a:cs typeface="+mn-cs"/>
              </a:rPr>
              <a:t>RGBE</a:t>
            </a:r>
            <a:r>
              <a:rPr kumimoji="0" lang="zh-CN" altLang="en-US" sz="1800" b="0" i="0" u="none" strike="noStrike" kern="1200" cap="none" spc="0" normalizeH="0" baseline="0" noProof="0" dirty="0">
                <a:ln>
                  <a:noFill/>
                </a:ln>
                <a:solidFill>
                  <a:srgbClr val="FF0000"/>
                </a:solidFill>
                <a:effectLst/>
                <a:uLnTx/>
                <a:uFillTx/>
                <a:latin typeface="OPPOSans R"/>
                <a:cs typeface="+mn-cs"/>
              </a:rPr>
              <a:t>数据与</a:t>
            </a:r>
            <a:r>
              <a:rPr kumimoji="0" lang="en-US" altLang="zh-CN" sz="1800" b="0" i="0" u="none" strike="noStrike" kern="1200" cap="none" spc="0" normalizeH="0" baseline="0" noProof="0" dirty="0">
                <a:ln>
                  <a:noFill/>
                </a:ln>
                <a:solidFill>
                  <a:srgbClr val="FF0000"/>
                </a:solidFill>
                <a:effectLst/>
                <a:uLnTx/>
                <a:uFillTx/>
                <a:latin typeface="OPPOSans R"/>
                <a:cs typeface="+mn-cs"/>
              </a:rPr>
              <a:t>HDRFP32(RGB)</a:t>
            </a:r>
            <a:r>
              <a:rPr kumimoji="0" lang="zh-CN" altLang="en-US" sz="1800" b="0" i="0" u="none" strike="noStrike" kern="1200" cap="none" spc="0" normalizeH="0" baseline="0" noProof="0" dirty="0">
                <a:ln>
                  <a:noFill/>
                </a:ln>
                <a:solidFill>
                  <a:prstClr val="black"/>
                </a:solidFill>
                <a:effectLst/>
                <a:uLnTx/>
                <a:uFillTx/>
                <a:latin typeface="OPPOSans R"/>
                <a:cs typeface="+mn-cs"/>
              </a:rPr>
              <a:t>相互转换：</a:t>
            </a:r>
          </a:p>
          <a:p>
            <a:pPr marL="742950" lvl="1" indent="-285750">
              <a:buFont typeface="Arial" panose="020B0604020202020204" pitchFamily="34" charset="0"/>
              <a:buChar char="•"/>
            </a:pPr>
            <a:r>
              <a:rPr kumimoji="0" lang="en-US" altLang="zh-CN" b="0" i="0" u="none" strike="noStrike" kern="1200" cap="none" spc="0" normalizeH="0" baseline="0" noProof="0" dirty="0">
                <a:ln>
                  <a:noFill/>
                </a:ln>
                <a:solidFill>
                  <a:srgbClr val="FF0000"/>
                </a:solidFill>
                <a:effectLst/>
                <a:uLnTx/>
                <a:uFillTx/>
                <a:latin typeface="OPPOSans R"/>
                <a:cs typeface="+mn-cs"/>
              </a:rPr>
              <a:t>RGBE-&gt;FP32(RGB)</a:t>
            </a:r>
            <a:r>
              <a:rPr lang="en-US" altLang="zh-CN" dirty="0">
                <a:solidFill>
                  <a:prstClr val="black"/>
                </a:solidFill>
                <a:latin typeface="OPPOSans R"/>
              </a:rPr>
              <a:t>.</a:t>
            </a:r>
          </a:p>
          <a:p>
            <a:pPr marL="1200150" lvl="2" indent="-285750">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OPPOSans R"/>
                <a:cs typeface="+mn-cs"/>
              </a:rPr>
              <a:t>如果</a:t>
            </a:r>
            <a:r>
              <a:rPr kumimoji="0" lang="en-US" altLang="zh-CN" b="0" i="0" u="none" strike="noStrike" kern="1200" cap="none" spc="0" normalizeH="0" baseline="0" noProof="0" dirty="0">
                <a:ln>
                  <a:noFill/>
                </a:ln>
                <a:solidFill>
                  <a:prstClr val="black"/>
                </a:solidFill>
                <a:effectLst/>
                <a:uLnTx/>
                <a:uFillTx/>
                <a:latin typeface="OPPOSans R"/>
                <a:cs typeface="+mn-cs"/>
              </a:rPr>
              <a:t>e</a:t>
            </a:r>
            <a:r>
              <a:rPr kumimoji="0" lang="zh-CN" altLang="en-US" b="0" i="0" u="none" strike="noStrike" kern="1200" cap="none" spc="0" normalizeH="0" baseline="0" noProof="0" dirty="0">
                <a:ln>
                  <a:noFill/>
                </a:ln>
                <a:solidFill>
                  <a:prstClr val="black"/>
                </a:solidFill>
                <a:effectLst/>
                <a:uLnTx/>
                <a:uFillTx/>
                <a:latin typeface="OPPOSans R"/>
                <a:cs typeface="+mn-cs"/>
              </a:rPr>
              <a:t>为</a:t>
            </a:r>
            <a:r>
              <a:rPr kumimoji="0" lang="en-US" altLang="zh-CN" b="0" i="0" u="none" strike="noStrike" kern="1200" cap="none" spc="0" normalizeH="0" baseline="0" noProof="0" dirty="0">
                <a:ln>
                  <a:noFill/>
                </a:ln>
                <a:solidFill>
                  <a:prstClr val="black"/>
                </a:solidFill>
                <a:effectLst/>
                <a:uLnTx/>
                <a:uFillTx/>
                <a:latin typeface="OPPOSans R"/>
                <a:cs typeface="+mn-cs"/>
              </a:rPr>
              <a:t>0</a:t>
            </a:r>
            <a:r>
              <a:rPr kumimoji="0" lang="zh-CN" altLang="en-US" b="0" i="0" u="none" strike="noStrike" kern="1200" cap="none" spc="0" normalizeH="0" baseline="0" noProof="0" dirty="0">
                <a:ln>
                  <a:noFill/>
                </a:ln>
                <a:solidFill>
                  <a:prstClr val="black"/>
                </a:solidFill>
                <a:effectLst/>
                <a:uLnTx/>
                <a:uFillTx/>
                <a:latin typeface="OPPOSans R"/>
                <a:cs typeface="+mn-cs"/>
              </a:rPr>
              <a:t>， </a:t>
            </a:r>
            <a:r>
              <a:rPr kumimoji="0" lang="en-US" altLang="zh-CN" b="0" i="0" u="none" strike="noStrike" kern="1200" cap="none" spc="0" normalizeH="0" baseline="0" noProof="0" dirty="0">
                <a:ln>
                  <a:noFill/>
                </a:ln>
                <a:solidFill>
                  <a:prstClr val="black"/>
                </a:solidFill>
                <a:effectLst/>
                <a:uLnTx/>
                <a:uFillTx/>
                <a:latin typeface="OPPOSans R"/>
                <a:cs typeface="+mn-cs"/>
              </a:rPr>
              <a:t>R = G= B = 0.0</a:t>
            </a:r>
            <a:endParaRPr lang="en-US" altLang="zh-CN" dirty="0">
              <a:solidFill>
                <a:prstClr val="black"/>
              </a:solidFill>
              <a:latin typeface="OPPOSans R"/>
            </a:endParaRPr>
          </a:p>
          <a:p>
            <a:pPr marL="1200150" lvl="2" indent="-285750">
              <a:buFont typeface="Arial" panose="020B0604020202020204" pitchFamily="34" charset="0"/>
              <a:buChar char="•"/>
            </a:pPr>
            <a:r>
              <a:rPr kumimoji="0" lang="zh-CN" altLang="en-US" b="0" i="0" u="none" strike="noStrike" kern="1200" cap="none" spc="0" normalizeH="0" baseline="0" noProof="0" dirty="0">
                <a:ln>
                  <a:noFill/>
                </a:ln>
                <a:solidFill>
                  <a:prstClr val="black"/>
                </a:solidFill>
                <a:effectLst/>
                <a:uLnTx/>
                <a:uFillTx/>
                <a:latin typeface="OPPOSans R"/>
                <a:cs typeface="+mn-cs"/>
              </a:rPr>
              <a:t>否则：</a:t>
            </a:r>
          </a:p>
          <a:p>
            <a:pPr marL="1657350" lvl="3" indent="-285750">
              <a:buFont typeface="Arial" panose="020B0604020202020204" pitchFamily="34" charset="0"/>
              <a:buChar char="•"/>
            </a:pPr>
            <a:r>
              <a:rPr kumimoji="0" lang="en-US" altLang="zh-CN" b="0" i="0" u="none" strike="noStrike" kern="1200" cap="none" spc="0" normalizeH="0" baseline="0" noProof="0" dirty="0">
                <a:ln>
                  <a:noFill/>
                </a:ln>
                <a:solidFill>
                  <a:prstClr val="black"/>
                </a:solidFill>
                <a:effectLst/>
                <a:uLnTx/>
                <a:uFillTx/>
                <a:latin typeface="OPPOSans R"/>
                <a:cs typeface="+mn-cs"/>
              </a:rPr>
              <a:t>R = r * 2^(e – 128 - 8);</a:t>
            </a:r>
          </a:p>
          <a:p>
            <a:pPr marL="1657350" lvl="3" indent="-285750">
              <a:buFont typeface="Arial" panose="020B0604020202020204" pitchFamily="34" charset="0"/>
              <a:buChar char="•"/>
            </a:pPr>
            <a:r>
              <a:rPr kumimoji="0" lang="en-US" altLang="zh-CN" b="0" i="0" u="none" strike="noStrike" kern="1200" cap="none" spc="0" normalizeH="0" baseline="0" noProof="0" dirty="0">
                <a:ln>
                  <a:noFill/>
                </a:ln>
                <a:solidFill>
                  <a:prstClr val="black"/>
                </a:solidFill>
                <a:effectLst/>
                <a:uLnTx/>
                <a:uFillTx/>
                <a:latin typeface="OPPOSans R"/>
                <a:cs typeface="+mn-cs"/>
              </a:rPr>
              <a:t>G = g * 2^(e – 128 - 8);</a:t>
            </a:r>
          </a:p>
          <a:p>
            <a:pPr marL="1657350" lvl="3" indent="-285750">
              <a:buFont typeface="Arial" panose="020B0604020202020204" pitchFamily="34" charset="0"/>
              <a:buChar char="•"/>
            </a:pPr>
            <a:r>
              <a:rPr kumimoji="0" lang="en-US" altLang="zh-CN" b="0" i="0" u="none" strike="noStrike" kern="1200" cap="none" spc="0" normalizeH="0" baseline="0" noProof="0" dirty="0">
                <a:ln>
                  <a:noFill/>
                </a:ln>
                <a:solidFill>
                  <a:prstClr val="black"/>
                </a:solidFill>
                <a:effectLst/>
                <a:uLnTx/>
                <a:uFillTx/>
                <a:latin typeface="OPPOSans R"/>
                <a:cs typeface="+mn-cs"/>
              </a:rPr>
              <a:t>B = b * 2^(e – 128 - 8);</a:t>
            </a:r>
          </a:p>
          <a:p>
            <a:pPr marL="742950" lvl="1" indent="-285750">
              <a:buFont typeface="Arial" panose="020B0604020202020204" pitchFamily="34" charset="0"/>
              <a:buChar char="•"/>
            </a:pPr>
            <a:r>
              <a:rPr kumimoji="0" lang="en-US" altLang="zh-CN" b="0" i="0" u="none" strike="noStrike" kern="1200" cap="none" spc="0" normalizeH="0" baseline="0" noProof="0" dirty="0">
                <a:ln>
                  <a:noFill/>
                </a:ln>
                <a:solidFill>
                  <a:srgbClr val="FF0000"/>
                </a:solidFill>
                <a:effectLst/>
                <a:uLnTx/>
                <a:uFillTx/>
                <a:latin typeface="OPPOSans R"/>
                <a:cs typeface="+mn-cs"/>
              </a:rPr>
              <a:t>FP32(RGB)-&gt; </a:t>
            </a:r>
            <a:r>
              <a:rPr lang="en-US" altLang="zh-CN" dirty="0">
                <a:solidFill>
                  <a:srgbClr val="FF0000"/>
                </a:solidFill>
                <a:latin typeface="OPPOSans R"/>
              </a:rPr>
              <a:t>RGBE</a:t>
            </a:r>
            <a:r>
              <a:rPr lang="en-US" altLang="zh-CN" dirty="0">
                <a:solidFill>
                  <a:prstClr val="black"/>
                </a:solidFill>
                <a:latin typeface="OPPOSans R"/>
              </a:rPr>
              <a:t>.</a:t>
            </a:r>
          </a:p>
          <a:p>
            <a:pPr marL="1200150" lvl="2" indent="-285750">
              <a:buFont typeface="Arial" panose="020B0604020202020204" pitchFamily="34" charset="0"/>
              <a:buChar char="•"/>
            </a:pPr>
            <a:r>
              <a:rPr kumimoji="0" lang="en-US" altLang="zh-CN" b="0" i="0" u="none" strike="noStrike" kern="1200" cap="none" spc="0" normalizeH="0" baseline="0" noProof="0" dirty="0">
                <a:ln>
                  <a:noFill/>
                </a:ln>
                <a:solidFill>
                  <a:prstClr val="black"/>
                </a:solidFill>
                <a:effectLst/>
                <a:uLnTx/>
                <a:uFillTx/>
                <a:latin typeface="OPPOSans R"/>
                <a:cs typeface="+mn-cs"/>
              </a:rPr>
              <a:t>v = max(R, G, B).</a:t>
            </a:r>
            <a:r>
              <a:rPr kumimoji="0" lang="zh-CN" altLang="en-US" b="0" i="0" u="none" strike="noStrike" kern="1200" cap="none" spc="0" normalizeH="0" baseline="0" noProof="0" dirty="0">
                <a:ln>
                  <a:noFill/>
                </a:ln>
                <a:solidFill>
                  <a:prstClr val="black"/>
                </a:solidFill>
                <a:effectLst/>
                <a:uLnTx/>
                <a:uFillTx/>
                <a:latin typeface="OPPOSans R"/>
                <a:cs typeface="+mn-cs"/>
              </a:rPr>
              <a:t>如果</a:t>
            </a:r>
            <a:r>
              <a:rPr kumimoji="0" lang="en-US" altLang="zh-CN" b="0" i="0" u="none" strike="noStrike" kern="1200" cap="none" spc="0" normalizeH="0" baseline="0" noProof="0" dirty="0">
                <a:ln>
                  <a:noFill/>
                </a:ln>
                <a:solidFill>
                  <a:prstClr val="black"/>
                </a:solidFill>
                <a:effectLst/>
                <a:uLnTx/>
                <a:uFillTx/>
                <a:latin typeface="OPPOSans R"/>
                <a:cs typeface="+mn-cs"/>
              </a:rPr>
              <a:t>v&lt; 1e-32, r = g = b = e = 0</a:t>
            </a:r>
          </a:p>
          <a:p>
            <a:pPr marL="1200150" lvl="2" indent="-285750">
              <a:buFont typeface="Arial" panose="020B0604020202020204" pitchFamily="34" charset="0"/>
              <a:buChar char="•"/>
            </a:pPr>
            <a:r>
              <a:rPr kumimoji="0" lang="en-US" altLang="zh-CN" b="0" i="0" u="none" strike="noStrike" kern="1200" cap="none" spc="0" normalizeH="0" baseline="0" noProof="0" dirty="0">
                <a:ln>
                  <a:noFill/>
                </a:ln>
                <a:solidFill>
                  <a:prstClr val="black"/>
                </a:solidFill>
                <a:effectLst/>
                <a:uLnTx/>
                <a:uFillTx/>
                <a:latin typeface="OPPOSans R"/>
                <a:cs typeface="+mn-cs"/>
              </a:rPr>
              <a:t> </a:t>
            </a:r>
            <a:r>
              <a:rPr kumimoji="0" lang="zh-CN" altLang="en-US" b="0" i="0" u="none" strike="noStrike" kern="1200" cap="none" spc="0" normalizeH="0" baseline="0" noProof="0" dirty="0">
                <a:ln>
                  <a:noFill/>
                </a:ln>
                <a:solidFill>
                  <a:prstClr val="black"/>
                </a:solidFill>
                <a:effectLst/>
                <a:uLnTx/>
                <a:uFillTx/>
                <a:latin typeface="OPPOSans R"/>
                <a:cs typeface="+mn-cs"/>
              </a:rPr>
              <a:t>否则</a:t>
            </a:r>
            <a:r>
              <a:rPr lang="en-US" altLang="zh-CN" dirty="0">
                <a:solidFill>
                  <a:prstClr val="black"/>
                </a:solidFill>
                <a:latin typeface="OPPOSans R"/>
              </a:rPr>
              <a:t>,</a:t>
            </a:r>
            <a:r>
              <a:rPr kumimoji="0" lang="zh-CN" altLang="en-US" b="0" i="0" u="none" strike="noStrike" kern="1200" cap="none" spc="0" normalizeH="0" baseline="0" noProof="0" dirty="0">
                <a:ln>
                  <a:noFill/>
                </a:ln>
                <a:solidFill>
                  <a:prstClr val="black"/>
                </a:solidFill>
                <a:effectLst/>
                <a:uLnTx/>
                <a:uFillTx/>
                <a:latin typeface="OPPOSans R"/>
                <a:cs typeface="+mn-cs"/>
              </a:rPr>
              <a:t>将</a:t>
            </a:r>
            <a:r>
              <a:rPr kumimoji="0" lang="en-US" altLang="zh-CN" b="0" i="0" u="none" strike="noStrike" kern="1200" cap="none" spc="0" normalizeH="0" baseline="0" noProof="0" dirty="0">
                <a:ln>
                  <a:noFill/>
                </a:ln>
                <a:solidFill>
                  <a:prstClr val="black"/>
                </a:solidFill>
                <a:effectLst/>
                <a:uLnTx/>
                <a:uFillTx/>
                <a:latin typeface="OPPOSans R"/>
                <a:cs typeface="+mn-cs"/>
              </a:rPr>
              <a:t>v</a:t>
            </a:r>
            <a:r>
              <a:rPr kumimoji="0" lang="zh-CN" altLang="en-US" b="0" i="0" u="none" strike="noStrike" kern="1200" cap="none" spc="0" normalizeH="0" baseline="0" noProof="0" dirty="0">
                <a:ln>
                  <a:noFill/>
                </a:ln>
                <a:solidFill>
                  <a:prstClr val="black"/>
                </a:solidFill>
                <a:effectLst/>
                <a:uLnTx/>
                <a:uFillTx/>
                <a:latin typeface="OPPOSans R"/>
                <a:cs typeface="+mn-cs"/>
              </a:rPr>
              <a:t>用科学计算法表示成</a:t>
            </a:r>
            <a:r>
              <a:rPr kumimoji="0" lang="en-US" altLang="zh-CN" b="0" i="0" u="none" strike="noStrike" kern="1200" cap="none" spc="0" normalizeH="0" baseline="0" noProof="0" dirty="0">
                <a:ln>
                  <a:noFill/>
                </a:ln>
                <a:solidFill>
                  <a:prstClr val="black"/>
                </a:solidFill>
                <a:effectLst/>
                <a:uLnTx/>
                <a:uFillTx/>
                <a:latin typeface="OPPOSans R"/>
                <a:cs typeface="+mn-cs"/>
              </a:rPr>
              <a:t>v = m * 2 ^ n ( 0 &lt; m &lt; 1)</a:t>
            </a:r>
            <a:r>
              <a:rPr kumimoji="0" lang="zh-CN" altLang="en-US" b="0" i="0" u="none" strike="noStrike" kern="1200" cap="none" spc="0" normalizeH="0" baseline="0" noProof="0" dirty="0">
                <a:ln>
                  <a:noFill/>
                </a:ln>
                <a:solidFill>
                  <a:prstClr val="black"/>
                </a:solidFill>
                <a:effectLst/>
                <a:uLnTx/>
                <a:uFillTx/>
                <a:latin typeface="OPPOSans R"/>
                <a:cs typeface="+mn-cs"/>
              </a:rPr>
              <a:t>：</a:t>
            </a:r>
          </a:p>
          <a:p>
            <a:pPr marL="1657350" lvl="3" indent="-285750">
              <a:buFont typeface="Arial" panose="020B0604020202020204" pitchFamily="34" charset="0"/>
              <a:buChar char="•"/>
            </a:pPr>
            <a:r>
              <a:rPr kumimoji="0" lang="en-US" altLang="zh-CN" b="0" i="0" u="none" strike="noStrike" kern="1200" cap="none" spc="0" normalizeH="0" baseline="0" noProof="0" dirty="0">
                <a:ln>
                  <a:noFill/>
                </a:ln>
                <a:solidFill>
                  <a:prstClr val="black"/>
                </a:solidFill>
                <a:effectLst/>
                <a:uLnTx/>
                <a:uFillTx/>
                <a:latin typeface="OPPOSans R"/>
                <a:cs typeface="+mn-cs"/>
              </a:rPr>
              <a:t>r = R * m * 256.0/v; </a:t>
            </a:r>
          </a:p>
          <a:p>
            <a:pPr marL="1657350" lvl="3" indent="-285750">
              <a:buFont typeface="Arial" panose="020B0604020202020204" pitchFamily="34" charset="0"/>
              <a:buChar char="•"/>
            </a:pPr>
            <a:r>
              <a:rPr kumimoji="0" lang="en-US" altLang="zh-CN" b="0" i="0" u="none" strike="noStrike" kern="1200" cap="none" spc="0" normalizeH="0" baseline="0" noProof="0" dirty="0">
                <a:ln>
                  <a:noFill/>
                </a:ln>
                <a:solidFill>
                  <a:prstClr val="black"/>
                </a:solidFill>
                <a:effectLst/>
                <a:uLnTx/>
                <a:uFillTx/>
                <a:latin typeface="OPPOSans R"/>
                <a:cs typeface="+mn-cs"/>
              </a:rPr>
              <a:t>g = G * m * 256.0/v;</a:t>
            </a:r>
          </a:p>
          <a:p>
            <a:pPr marL="1657350" lvl="3" indent="-285750">
              <a:buFont typeface="Arial" panose="020B0604020202020204" pitchFamily="34" charset="0"/>
              <a:buChar char="•"/>
            </a:pPr>
            <a:r>
              <a:rPr kumimoji="0" lang="en-US" altLang="zh-CN" b="0" i="0" u="none" strike="noStrike" kern="1200" cap="none" spc="0" normalizeH="0" baseline="0" noProof="0" dirty="0">
                <a:ln>
                  <a:noFill/>
                </a:ln>
                <a:solidFill>
                  <a:prstClr val="black"/>
                </a:solidFill>
                <a:effectLst/>
                <a:uLnTx/>
                <a:uFillTx/>
                <a:latin typeface="OPPOSans R"/>
                <a:cs typeface="+mn-cs"/>
              </a:rPr>
              <a:t>b = B * m * 256.0/v;</a:t>
            </a:r>
          </a:p>
          <a:p>
            <a:pPr marL="1657350" lvl="3" indent="-285750">
              <a:buFont typeface="Arial" panose="020B0604020202020204" pitchFamily="34" charset="0"/>
              <a:buChar char="•"/>
            </a:pPr>
            <a:r>
              <a:rPr kumimoji="0" lang="en-US" altLang="zh-CN" b="0" i="0" u="none" strike="noStrike" kern="1200" cap="none" spc="0" normalizeH="0" baseline="0" noProof="0" dirty="0">
                <a:ln>
                  <a:noFill/>
                </a:ln>
                <a:solidFill>
                  <a:prstClr val="black"/>
                </a:solidFill>
                <a:effectLst/>
                <a:uLnTx/>
                <a:uFillTx/>
                <a:latin typeface="OPPOSans R"/>
                <a:cs typeface="+mn-cs"/>
              </a:rPr>
              <a:t>e = n + 128;</a:t>
            </a:r>
            <a:endParaRPr kumimoji="0" lang="zh-CN" altLang="en-US" b="0" i="0" u="none" strike="noStrike" kern="1200" cap="none" spc="0" normalizeH="0" baseline="0" noProof="0" dirty="0">
              <a:ln>
                <a:noFill/>
              </a:ln>
              <a:solidFill>
                <a:prstClr val="black"/>
              </a:solidFill>
              <a:effectLst/>
              <a:uLnTx/>
              <a:uFillTx/>
              <a:latin typeface="OPPOSans R"/>
              <a:cs typeface="+mn-cs"/>
            </a:endParaRPr>
          </a:p>
        </p:txBody>
      </p:sp>
      <p:sp>
        <p:nvSpPr>
          <p:cNvPr id="3" name="文本框 2">
            <a:extLst>
              <a:ext uri="{FF2B5EF4-FFF2-40B4-BE49-F238E27FC236}">
                <a16:creationId xmlns:a16="http://schemas.microsoft.com/office/drawing/2014/main" id="{EFF91991-3363-4D4C-39F5-85AF5E13EA92}"/>
              </a:ext>
            </a:extLst>
          </p:cNvPr>
          <p:cNvSpPr txBox="1"/>
          <p:nvPr/>
        </p:nvSpPr>
        <p:spPr>
          <a:xfrm>
            <a:off x="395021" y="1244992"/>
            <a:ext cx="5700979" cy="923330"/>
          </a:xfrm>
          <a:prstGeom prst="rect">
            <a:avLst/>
          </a:prstGeom>
          <a:noFill/>
        </p:spPr>
        <p:txBody>
          <a:bodyPr wrap="square" rtlCol="0">
            <a:spAutoFit/>
          </a:bodyPr>
          <a:lstStyle/>
          <a:p>
            <a:r>
              <a:rPr lang="zh-CN" altLang="en-US" dirty="0"/>
              <a:t>假设场景图像 的三通道色彩数据分别为 </a:t>
            </a:r>
            <a:r>
              <a:rPr lang="en-US" altLang="zh-CN" dirty="0"/>
              <a:t>RW,GW,BW,</a:t>
            </a:r>
            <a:r>
              <a:rPr lang="zh-CN" altLang="en-US" dirty="0"/>
              <a:t>那么 </a:t>
            </a:r>
            <a:r>
              <a:rPr lang="en-US" altLang="zh-CN" dirty="0"/>
              <a:t>RGBE </a:t>
            </a:r>
            <a:r>
              <a:rPr lang="zh-CN" altLang="en-US" dirty="0"/>
              <a:t>编码中的数据</a:t>
            </a:r>
            <a:r>
              <a:rPr lang="en-US" altLang="zh-CN" dirty="0"/>
              <a:t>RM,GM,BM</a:t>
            </a:r>
            <a:r>
              <a:rPr lang="zh-CN" altLang="en-US" dirty="0"/>
              <a:t>分别由下面的公式得到</a:t>
            </a:r>
            <a:r>
              <a:rPr lang="en-US" altLang="zh-CN" dirty="0"/>
              <a:t>:</a:t>
            </a:r>
            <a:endParaRPr lang="zh-CN" altLang="en-US" dirty="0"/>
          </a:p>
        </p:txBody>
      </p:sp>
      <p:pic>
        <p:nvPicPr>
          <p:cNvPr id="6" name="图片 5">
            <a:extLst>
              <a:ext uri="{FF2B5EF4-FFF2-40B4-BE49-F238E27FC236}">
                <a16:creationId xmlns:a16="http://schemas.microsoft.com/office/drawing/2014/main" id="{3BC6440D-6A5C-255F-11C8-92CA2EE614A9}"/>
              </a:ext>
            </a:extLst>
          </p:cNvPr>
          <p:cNvPicPr>
            <a:picLocks noChangeAspect="1"/>
          </p:cNvPicPr>
          <p:nvPr/>
        </p:nvPicPr>
        <p:blipFill>
          <a:blip r:embed="rId2"/>
          <a:stretch>
            <a:fillRect/>
          </a:stretch>
        </p:blipFill>
        <p:spPr>
          <a:xfrm>
            <a:off x="767879" y="2244809"/>
            <a:ext cx="4385834" cy="1812111"/>
          </a:xfrm>
          <a:prstGeom prst="rect">
            <a:avLst/>
          </a:prstGeom>
        </p:spPr>
      </p:pic>
      <p:pic>
        <p:nvPicPr>
          <p:cNvPr id="8" name="图片 7">
            <a:extLst>
              <a:ext uri="{FF2B5EF4-FFF2-40B4-BE49-F238E27FC236}">
                <a16:creationId xmlns:a16="http://schemas.microsoft.com/office/drawing/2014/main" id="{E177C9EC-B498-7998-72D6-A0BC5A4D5738}"/>
              </a:ext>
            </a:extLst>
          </p:cNvPr>
          <p:cNvPicPr>
            <a:picLocks noChangeAspect="1"/>
          </p:cNvPicPr>
          <p:nvPr/>
        </p:nvPicPr>
        <p:blipFill>
          <a:blip r:embed="rId3"/>
          <a:stretch>
            <a:fillRect/>
          </a:stretch>
        </p:blipFill>
        <p:spPr>
          <a:xfrm>
            <a:off x="1404301" y="4196122"/>
            <a:ext cx="3381847" cy="2029108"/>
          </a:xfrm>
          <a:prstGeom prst="rect">
            <a:avLst/>
          </a:prstGeom>
        </p:spPr>
      </p:pic>
    </p:spTree>
    <p:extLst>
      <p:ext uri="{BB962C8B-B14F-4D97-AF65-F5344CB8AC3E}">
        <p14:creationId xmlns:p14="http://schemas.microsoft.com/office/powerpoint/2010/main" val="1658952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介绍</a:t>
            </a:r>
            <a:r>
              <a:rPr lang="en-US" altLang="zh-CN" dirty="0"/>
              <a:t>:HDR</a:t>
            </a:r>
            <a:r>
              <a:rPr lang="zh-CN" altLang="en-US" dirty="0"/>
              <a:t>合成</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4B6D0131-38CF-DEFC-3B6C-7BC1214E2BFB}"/>
              </a:ext>
            </a:extLst>
          </p:cNvPr>
          <p:cNvSpPr txBox="1"/>
          <p:nvPr/>
        </p:nvSpPr>
        <p:spPr>
          <a:xfrm>
            <a:off x="263526" y="1051174"/>
            <a:ext cx="117626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OPPOSans R"/>
                <a:cs typeface="+mn-cs"/>
              </a:rPr>
              <a:t>利用每张不同曝光时间</a:t>
            </a:r>
            <a:r>
              <a:rPr kumimoji="0" lang="en-US" altLang="zh-CN" sz="1800" b="0" i="0" u="none" strike="noStrike" kern="1200" cap="none" spc="0" normalizeH="0" baseline="0" noProof="0" dirty="0">
                <a:ln>
                  <a:noFill/>
                </a:ln>
                <a:solidFill>
                  <a:prstClr val="black"/>
                </a:solidFill>
                <a:effectLst/>
                <a:uLnTx/>
                <a:uFillTx/>
                <a:latin typeface="OPPOSans R"/>
                <a:cs typeface="+mn-cs"/>
              </a:rPr>
              <a:t>LDR</a:t>
            </a:r>
            <a:r>
              <a:rPr kumimoji="0" lang="zh-CN" altLang="en-US" sz="1800" b="0" i="0" u="none" strike="noStrike" kern="1200" cap="none" spc="0" normalizeH="0" baseline="0" noProof="0" dirty="0">
                <a:ln>
                  <a:noFill/>
                </a:ln>
                <a:solidFill>
                  <a:prstClr val="black"/>
                </a:solidFill>
                <a:effectLst/>
                <a:uLnTx/>
                <a:uFillTx/>
                <a:latin typeface="OPPOSans R"/>
                <a:cs typeface="+mn-cs"/>
              </a:rPr>
              <a:t>（</a:t>
            </a:r>
            <a:r>
              <a:rPr kumimoji="0" lang="en-US" altLang="zh-CN" sz="1800" b="0" i="0" u="none" strike="noStrike" kern="1200" cap="none" spc="0" normalizeH="0" baseline="0" noProof="0" dirty="0">
                <a:ln>
                  <a:noFill/>
                </a:ln>
                <a:solidFill>
                  <a:prstClr val="black"/>
                </a:solidFill>
                <a:effectLst/>
                <a:uLnTx/>
                <a:uFillTx/>
                <a:latin typeface="OPPOSans R"/>
                <a:cs typeface="+mn-cs"/>
              </a:rPr>
              <a:t>Low Dynamic Range </a:t>
            </a:r>
            <a:r>
              <a:rPr kumimoji="0" lang="zh-CN" altLang="en-US" sz="1800" b="0" i="0" u="none" strike="noStrike" kern="1200" cap="none" spc="0" normalizeH="0" baseline="0" noProof="0" dirty="0">
                <a:ln>
                  <a:noFill/>
                </a:ln>
                <a:solidFill>
                  <a:prstClr val="black"/>
                </a:solidFill>
                <a:effectLst/>
                <a:uLnTx/>
                <a:uFillTx/>
                <a:latin typeface="OPPOSans R"/>
                <a:cs typeface="+mn-cs"/>
              </a:rPr>
              <a:t>图像覆盖的动态范围会有所变化 ，低动态范围）图像中的最佳细节，可以合成</a:t>
            </a:r>
            <a:r>
              <a:rPr kumimoji="0" lang="en-US" altLang="zh-CN" sz="1800" b="0" i="0" u="none" strike="noStrike" kern="1200" cap="none" spc="0" normalizeH="0" baseline="0" noProof="0" dirty="0">
                <a:ln>
                  <a:noFill/>
                </a:ln>
                <a:solidFill>
                  <a:prstClr val="black"/>
                </a:solidFill>
                <a:effectLst/>
                <a:uLnTx/>
                <a:uFillTx/>
                <a:latin typeface="OPPOSans R"/>
                <a:cs typeface="+mn-cs"/>
              </a:rPr>
              <a:t>HDR</a:t>
            </a:r>
            <a:r>
              <a:rPr kumimoji="0" lang="zh-CN" altLang="en-US" sz="1800" b="0" i="0" u="none" strike="noStrike" kern="1200" cap="none" spc="0" normalizeH="0" baseline="0" noProof="0" dirty="0">
                <a:ln>
                  <a:noFill/>
                </a:ln>
                <a:solidFill>
                  <a:prstClr val="black"/>
                </a:solidFill>
                <a:effectLst/>
                <a:uLnTx/>
                <a:uFillTx/>
                <a:latin typeface="OPPOSans R"/>
                <a:cs typeface="+mn-cs"/>
              </a:rPr>
              <a:t>图像；相比普通图像，</a:t>
            </a:r>
            <a:r>
              <a:rPr kumimoji="0" lang="en-US" altLang="zh-CN" sz="1800" b="0" i="0" u="none" strike="noStrike" kern="1200" cap="none" spc="0" normalizeH="0" baseline="0" noProof="0" dirty="0">
                <a:ln>
                  <a:noFill/>
                </a:ln>
                <a:solidFill>
                  <a:prstClr val="black"/>
                </a:solidFill>
                <a:effectLst/>
                <a:uLnTx/>
                <a:uFillTx/>
                <a:latin typeface="OPPOSans R"/>
                <a:cs typeface="+mn-cs"/>
              </a:rPr>
              <a:t>HDR</a:t>
            </a:r>
            <a:r>
              <a:rPr kumimoji="0" lang="zh-CN" altLang="en-US" sz="1800" b="0" i="0" u="none" strike="noStrike" kern="1200" cap="none" spc="0" normalizeH="0" baseline="0" noProof="0" dirty="0">
                <a:ln>
                  <a:noFill/>
                </a:ln>
                <a:solidFill>
                  <a:prstClr val="black"/>
                </a:solidFill>
                <a:effectLst/>
                <a:uLnTx/>
                <a:uFillTx/>
                <a:latin typeface="OPPOSans R"/>
                <a:cs typeface="+mn-cs"/>
              </a:rPr>
              <a:t>图像提供了</a:t>
            </a:r>
            <a:r>
              <a:rPr kumimoji="0" lang="zh-CN" altLang="en-US" sz="1800" b="0" i="0" u="none" strike="noStrike" kern="1200" cap="none" spc="0" normalizeH="0" baseline="0" noProof="0" dirty="0">
                <a:ln>
                  <a:noFill/>
                </a:ln>
                <a:solidFill>
                  <a:srgbClr val="FF0000"/>
                </a:solidFill>
                <a:effectLst/>
                <a:uLnTx/>
                <a:uFillTx/>
                <a:latin typeface="OPPOSans R"/>
                <a:cs typeface="+mn-cs"/>
              </a:rPr>
              <a:t>更宽广的动态范围和更丰富的图像细节</a:t>
            </a:r>
            <a:r>
              <a:rPr kumimoji="0" lang="zh-CN" altLang="en-US" sz="1800" b="0" i="0" u="none" strike="noStrike" kern="1200" cap="none" spc="0" normalizeH="0" baseline="0" noProof="0" dirty="0">
                <a:ln>
                  <a:noFill/>
                </a:ln>
                <a:solidFill>
                  <a:prstClr val="black"/>
                </a:solidFill>
                <a:effectLst/>
                <a:uLnTx/>
                <a:uFillTx/>
                <a:latin typeface="OPPOSans R"/>
                <a:cs typeface="+mn-cs"/>
              </a:rPr>
              <a:t>。 </a:t>
            </a:r>
          </a:p>
        </p:txBody>
      </p:sp>
      <p:pic>
        <p:nvPicPr>
          <p:cNvPr id="6" name="图片 5">
            <a:extLst>
              <a:ext uri="{FF2B5EF4-FFF2-40B4-BE49-F238E27FC236}">
                <a16:creationId xmlns:a16="http://schemas.microsoft.com/office/drawing/2014/main" id="{228E5A9E-E101-B5C5-C272-1493829B4F20}"/>
              </a:ext>
            </a:extLst>
          </p:cNvPr>
          <p:cNvPicPr>
            <a:picLocks noChangeAspect="1"/>
          </p:cNvPicPr>
          <p:nvPr/>
        </p:nvPicPr>
        <p:blipFill>
          <a:blip r:embed="rId2"/>
          <a:stretch>
            <a:fillRect/>
          </a:stretch>
        </p:blipFill>
        <p:spPr>
          <a:xfrm>
            <a:off x="364467" y="1697505"/>
            <a:ext cx="2949319" cy="2203141"/>
          </a:xfrm>
          <a:prstGeom prst="rect">
            <a:avLst/>
          </a:prstGeom>
        </p:spPr>
      </p:pic>
      <p:pic>
        <p:nvPicPr>
          <p:cNvPr id="8" name="图片 7">
            <a:extLst>
              <a:ext uri="{FF2B5EF4-FFF2-40B4-BE49-F238E27FC236}">
                <a16:creationId xmlns:a16="http://schemas.microsoft.com/office/drawing/2014/main" id="{433AFF17-EC32-1B2B-3AC7-DE41C2960356}"/>
              </a:ext>
            </a:extLst>
          </p:cNvPr>
          <p:cNvPicPr>
            <a:picLocks noChangeAspect="1"/>
          </p:cNvPicPr>
          <p:nvPr/>
        </p:nvPicPr>
        <p:blipFill>
          <a:blip r:embed="rId3"/>
          <a:stretch>
            <a:fillRect/>
          </a:stretch>
        </p:blipFill>
        <p:spPr>
          <a:xfrm>
            <a:off x="3786296" y="1697505"/>
            <a:ext cx="2949319" cy="2218645"/>
          </a:xfrm>
          <a:prstGeom prst="rect">
            <a:avLst/>
          </a:prstGeom>
        </p:spPr>
      </p:pic>
      <p:pic>
        <p:nvPicPr>
          <p:cNvPr id="10" name="图片 9">
            <a:extLst>
              <a:ext uri="{FF2B5EF4-FFF2-40B4-BE49-F238E27FC236}">
                <a16:creationId xmlns:a16="http://schemas.microsoft.com/office/drawing/2014/main" id="{1D22F652-10B0-584C-C94F-7AA7EE6A035F}"/>
              </a:ext>
            </a:extLst>
          </p:cNvPr>
          <p:cNvPicPr>
            <a:picLocks noChangeAspect="1"/>
          </p:cNvPicPr>
          <p:nvPr/>
        </p:nvPicPr>
        <p:blipFill>
          <a:blip r:embed="rId4"/>
          <a:stretch>
            <a:fillRect/>
          </a:stretch>
        </p:blipFill>
        <p:spPr>
          <a:xfrm>
            <a:off x="364467" y="4143130"/>
            <a:ext cx="2971126" cy="2203141"/>
          </a:xfrm>
          <a:prstGeom prst="rect">
            <a:avLst/>
          </a:prstGeom>
        </p:spPr>
      </p:pic>
      <p:pic>
        <p:nvPicPr>
          <p:cNvPr id="12" name="图片 11">
            <a:extLst>
              <a:ext uri="{FF2B5EF4-FFF2-40B4-BE49-F238E27FC236}">
                <a16:creationId xmlns:a16="http://schemas.microsoft.com/office/drawing/2014/main" id="{E3AECC19-1775-2C22-F796-F34AEAE9F254}"/>
              </a:ext>
            </a:extLst>
          </p:cNvPr>
          <p:cNvPicPr>
            <a:picLocks noChangeAspect="1"/>
          </p:cNvPicPr>
          <p:nvPr/>
        </p:nvPicPr>
        <p:blipFill>
          <a:blip r:embed="rId5"/>
          <a:stretch>
            <a:fillRect/>
          </a:stretch>
        </p:blipFill>
        <p:spPr>
          <a:xfrm>
            <a:off x="3769930" y="4143130"/>
            <a:ext cx="2961211" cy="2203141"/>
          </a:xfrm>
          <a:prstGeom prst="rect">
            <a:avLst/>
          </a:prstGeom>
        </p:spPr>
      </p:pic>
      <p:sp>
        <p:nvSpPr>
          <p:cNvPr id="13" name="箭头: 右 12">
            <a:extLst>
              <a:ext uri="{FF2B5EF4-FFF2-40B4-BE49-F238E27FC236}">
                <a16:creationId xmlns:a16="http://schemas.microsoft.com/office/drawing/2014/main" id="{6C2DABE9-F6BF-568B-1411-8270570E3EA3}"/>
              </a:ext>
            </a:extLst>
          </p:cNvPr>
          <p:cNvSpPr/>
          <p:nvPr/>
        </p:nvSpPr>
        <p:spPr>
          <a:xfrm>
            <a:off x="6731142" y="3152851"/>
            <a:ext cx="883981" cy="7477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融合</a:t>
            </a:r>
          </a:p>
        </p:txBody>
      </p:sp>
      <p:pic>
        <p:nvPicPr>
          <p:cNvPr id="15" name="图片 14">
            <a:extLst>
              <a:ext uri="{FF2B5EF4-FFF2-40B4-BE49-F238E27FC236}">
                <a16:creationId xmlns:a16="http://schemas.microsoft.com/office/drawing/2014/main" id="{D6061C9A-1A92-4ABB-7842-037909F80564}"/>
              </a:ext>
            </a:extLst>
          </p:cNvPr>
          <p:cNvPicPr>
            <a:picLocks noChangeAspect="1"/>
          </p:cNvPicPr>
          <p:nvPr/>
        </p:nvPicPr>
        <p:blipFill>
          <a:blip r:embed="rId6"/>
          <a:stretch>
            <a:fillRect/>
          </a:stretch>
        </p:blipFill>
        <p:spPr>
          <a:xfrm>
            <a:off x="7615123" y="2195219"/>
            <a:ext cx="4576877" cy="3410853"/>
          </a:xfrm>
          <a:prstGeom prst="rect">
            <a:avLst/>
          </a:prstGeom>
        </p:spPr>
      </p:pic>
    </p:spTree>
    <p:extLst>
      <p:ext uri="{BB962C8B-B14F-4D97-AF65-F5344CB8AC3E}">
        <p14:creationId xmlns:p14="http://schemas.microsoft.com/office/powerpoint/2010/main" val="2203964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介绍</a:t>
            </a:r>
            <a:r>
              <a:rPr lang="en-US" altLang="zh-CN" dirty="0"/>
              <a:t>:HDR</a:t>
            </a:r>
            <a:r>
              <a:rPr lang="zh-CN" altLang="en-US" dirty="0"/>
              <a:t>显示</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061DDB38-BB30-03F2-47EF-88F6B84EEF47}"/>
              </a:ext>
            </a:extLst>
          </p:cNvPr>
          <p:cNvPicPr>
            <a:picLocks noChangeAspect="1"/>
          </p:cNvPicPr>
          <p:nvPr/>
        </p:nvPicPr>
        <p:blipFill>
          <a:blip r:embed="rId2"/>
          <a:stretch>
            <a:fillRect/>
          </a:stretch>
        </p:blipFill>
        <p:spPr>
          <a:xfrm>
            <a:off x="263526" y="1511655"/>
            <a:ext cx="7024987" cy="3865017"/>
          </a:xfrm>
          <a:prstGeom prst="rect">
            <a:avLst/>
          </a:prstGeom>
        </p:spPr>
      </p:pic>
      <p:sp>
        <p:nvSpPr>
          <p:cNvPr id="3" name="文本框 2">
            <a:extLst>
              <a:ext uri="{FF2B5EF4-FFF2-40B4-BE49-F238E27FC236}">
                <a16:creationId xmlns:a16="http://schemas.microsoft.com/office/drawing/2014/main" id="{F3220CFE-D7A2-C165-D4CC-CF8A53874B25}"/>
              </a:ext>
            </a:extLst>
          </p:cNvPr>
          <p:cNvSpPr txBox="1"/>
          <p:nvPr/>
        </p:nvSpPr>
        <p:spPr>
          <a:xfrm>
            <a:off x="7309283" y="2098147"/>
            <a:ext cx="4526710" cy="2554545"/>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显示器动态范围大于</a:t>
            </a:r>
            <a:r>
              <a:rPr lang="en-US" altLang="zh-CN" sz="2000" dirty="0"/>
              <a:t>HDR</a:t>
            </a:r>
            <a:r>
              <a:rPr lang="zh-CN" altLang="en-US" sz="2000" dirty="0"/>
              <a:t>图像的动态范围：</a:t>
            </a:r>
            <a:endParaRPr lang="en-US" altLang="zh-CN" sz="2000" dirty="0"/>
          </a:p>
          <a:p>
            <a:pPr marL="742950" lvl="1" indent="-285750">
              <a:buFont typeface="Arial" panose="020B0604020202020204" pitchFamily="34" charset="0"/>
              <a:buChar char="•"/>
            </a:pPr>
            <a:r>
              <a:rPr lang="zh-CN" altLang="en-US" sz="2000" b="1" dirty="0">
                <a:solidFill>
                  <a:srgbClr val="FF0000"/>
                </a:solidFill>
              </a:rPr>
              <a:t>直接显示</a:t>
            </a:r>
            <a:endParaRPr lang="en-US" altLang="zh-CN" sz="2000" b="1" dirty="0">
              <a:solidFill>
                <a:srgbClr val="FF0000"/>
              </a:solidFill>
            </a:endParaRPr>
          </a:p>
          <a:p>
            <a:pPr marL="285750" indent="-285750">
              <a:buFont typeface="Arial" panose="020B0604020202020204" pitchFamily="34" charset="0"/>
              <a:buChar char="•"/>
            </a:pPr>
            <a:r>
              <a:rPr lang="zh-CN" altLang="en-US" sz="2000" dirty="0"/>
              <a:t>显示器动态范围小于</a:t>
            </a:r>
            <a:r>
              <a:rPr lang="en-US" altLang="zh-CN" sz="2000" dirty="0"/>
              <a:t>HDR</a:t>
            </a:r>
            <a:r>
              <a:rPr lang="zh-CN" altLang="en-US" sz="2000" dirty="0"/>
              <a:t>图像的动态范围：</a:t>
            </a:r>
            <a:endParaRPr lang="en-US" altLang="zh-CN" sz="2000" dirty="0"/>
          </a:p>
          <a:p>
            <a:pPr marL="742950" lvl="1" indent="-285750">
              <a:buFont typeface="Arial" panose="020B0604020202020204" pitchFamily="34" charset="0"/>
              <a:buChar char="•"/>
            </a:pPr>
            <a:r>
              <a:rPr lang="zh-CN" altLang="en-US" sz="2000" b="1" dirty="0">
                <a:solidFill>
                  <a:srgbClr val="FF0000"/>
                </a:solidFill>
              </a:rPr>
              <a:t>压缩，</a:t>
            </a:r>
            <a:r>
              <a:rPr lang="en-US" altLang="zh-CN" sz="2000" b="1" dirty="0">
                <a:solidFill>
                  <a:srgbClr val="FF0000"/>
                </a:solidFill>
              </a:rPr>
              <a:t>Tone Mapping</a:t>
            </a:r>
            <a:endParaRPr lang="en-US" altLang="zh-CN" sz="2000" dirty="0"/>
          </a:p>
          <a:p>
            <a:pPr marL="742950" lvl="1" indent="-285750">
              <a:buFont typeface="Arial" panose="020B0604020202020204" pitchFamily="34" charset="0"/>
              <a:buChar char="•"/>
            </a:pPr>
            <a:r>
              <a:rPr lang="zh-CN" altLang="en-US" sz="2000" dirty="0"/>
              <a:t>将图像动态范围映射变换到普通显示器的动态范围之内</a:t>
            </a:r>
            <a:endParaRPr lang="zh-CN" altLang="en-US" sz="2000" dirty="0">
              <a:solidFill>
                <a:srgbClr val="FF0000"/>
              </a:solidFill>
            </a:endParaRPr>
          </a:p>
        </p:txBody>
      </p:sp>
    </p:spTree>
    <p:extLst>
      <p:ext uri="{BB962C8B-B14F-4D97-AF65-F5344CB8AC3E}">
        <p14:creationId xmlns:p14="http://schemas.microsoft.com/office/powerpoint/2010/main" val="101612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介绍</a:t>
            </a:r>
            <a:r>
              <a:rPr lang="en-US" altLang="zh-CN" dirty="0"/>
              <a:t>:HDR</a:t>
            </a:r>
            <a:r>
              <a:rPr lang="zh-CN" altLang="en-US" dirty="0"/>
              <a:t>显示</a:t>
            </a:r>
          </a:p>
        </p:txBody>
      </p:sp>
      <p:pic>
        <p:nvPicPr>
          <p:cNvPr id="6" name="图片 5">
            <a:extLst>
              <a:ext uri="{FF2B5EF4-FFF2-40B4-BE49-F238E27FC236}">
                <a16:creationId xmlns:a16="http://schemas.microsoft.com/office/drawing/2014/main" id="{5D45AD10-8057-668F-405D-8C0EB11B29AA}"/>
              </a:ext>
            </a:extLst>
          </p:cNvPr>
          <p:cNvPicPr>
            <a:picLocks noChangeAspect="1"/>
          </p:cNvPicPr>
          <p:nvPr/>
        </p:nvPicPr>
        <p:blipFill>
          <a:blip r:embed="rId2"/>
          <a:stretch>
            <a:fillRect/>
          </a:stretch>
        </p:blipFill>
        <p:spPr>
          <a:xfrm>
            <a:off x="199879" y="1246790"/>
            <a:ext cx="5266944" cy="3950208"/>
          </a:xfrm>
          <a:prstGeom prst="rect">
            <a:avLst/>
          </a:prstGeom>
        </p:spPr>
      </p:pic>
      <p:pic>
        <p:nvPicPr>
          <p:cNvPr id="8" name="图片 7">
            <a:extLst>
              <a:ext uri="{FF2B5EF4-FFF2-40B4-BE49-F238E27FC236}">
                <a16:creationId xmlns:a16="http://schemas.microsoft.com/office/drawing/2014/main" id="{64EB7DF7-D956-DFA7-B666-D3A48B27714E}"/>
              </a:ext>
            </a:extLst>
          </p:cNvPr>
          <p:cNvPicPr>
            <a:picLocks noChangeAspect="1"/>
          </p:cNvPicPr>
          <p:nvPr/>
        </p:nvPicPr>
        <p:blipFill>
          <a:blip r:embed="rId3"/>
          <a:stretch>
            <a:fillRect/>
          </a:stretch>
        </p:blipFill>
        <p:spPr>
          <a:xfrm>
            <a:off x="6725177" y="1246790"/>
            <a:ext cx="5322957" cy="3954317"/>
          </a:xfrm>
          <a:prstGeom prst="rect">
            <a:avLst/>
          </a:prstGeom>
        </p:spPr>
      </p:pic>
      <p:sp>
        <p:nvSpPr>
          <p:cNvPr id="9" name="箭头: 右 8">
            <a:extLst>
              <a:ext uri="{FF2B5EF4-FFF2-40B4-BE49-F238E27FC236}">
                <a16:creationId xmlns:a16="http://schemas.microsoft.com/office/drawing/2014/main" id="{0ED6216C-A0CF-1C66-DA70-90B858DEB703}"/>
              </a:ext>
            </a:extLst>
          </p:cNvPr>
          <p:cNvSpPr/>
          <p:nvPr/>
        </p:nvSpPr>
        <p:spPr>
          <a:xfrm>
            <a:off x="5574182" y="2728570"/>
            <a:ext cx="1150995" cy="462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色调映射</a:t>
            </a:r>
          </a:p>
        </p:txBody>
      </p:sp>
      <p:sp>
        <p:nvSpPr>
          <p:cNvPr id="10" name="文本框 9">
            <a:extLst>
              <a:ext uri="{FF2B5EF4-FFF2-40B4-BE49-F238E27FC236}">
                <a16:creationId xmlns:a16="http://schemas.microsoft.com/office/drawing/2014/main" id="{8B7D4EB0-B1B6-F107-2D5C-291F088F889B}"/>
              </a:ext>
            </a:extLst>
          </p:cNvPr>
          <p:cNvSpPr txBox="1"/>
          <p:nvPr/>
        </p:nvSpPr>
        <p:spPr>
          <a:xfrm>
            <a:off x="8741664" y="5332781"/>
            <a:ext cx="4023360" cy="369332"/>
          </a:xfrm>
          <a:prstGeom prst="rect">
            <a:avLst/>
          </a:prstGeom>
          <a:noFill/>
        </p:spPr>
        <p:txBody>
          <a:bodyPr wrap="square" rtlCol="0">
            <a:spAutoFit/>
          </a:bodyPr>
          <a:lstStyle/>
          <a:p>
            <a:r>
              <a:rPr lang="zh-CN" altLang="en-US" dirty="0"/>
              <a:t>最终显示结果</a:t>
            </a:r>
          </a:p>
        </p:txBody>
      </p:sp>
    </p:spTree>
    <p:extLst>
      <p:ext uri="{BB962C8B-B14F-4D97-AF65-F5344CB8AC3E}">
        <p14:creationId xmlns:p14="http://schemas.microsoft.com/office/powerpoint/2010/main" val="182275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CEFD826-6B48-556A-CEDB-6DE1CFFEB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0606"/>
            <a:ext cx="12192000" cy="2825496"/>
          </a:xfrm>
          <a:prstGeom prst="rect">
            <a:avLst/>
          </a:prstGeom>
        </p:spPr>
      </p:pic>
      <p:sp>
        <p:nvSpPr>
          <p:cNvPr id="11" name="矩形 10">
            <a:extLst>
              <a:ext uri="{FF2B5EF4-FFF2-40B4-BE49-F238E27FC236}">
                <a16:creationId xmlns:a16="http://schemas.microsoft.com/office/drawing/2014/main" id="{B496CF4A-9660-803C-1F31-340C61E87891}"/>
              </a:ext>
            </a:extLst>
          </p:cNvPr>
          <p:cNvSpPr/>
          <p:nvPr/>
        </p:nvSpPr>
        <p:spPr>
          <a:xfrm>
            <a:off x="0" y="1728316"/>
            <a:ext cx="12192000" cy="2825496"/>
          </a:xfrm>
          <a:prstGeom prst="rect">
            <a:avLst/>
          </a:prstGeom>
          <a:solidFill>
            <a:schemeClr val="accent1">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cs typeface="+mn-cs"/>
            </a:endParaRPr>
          </a:p>
        </p:txBody>
      </p:sp>
      <p:sp>
        <p:nvSpPr>
          <p:cNvPr id="3" name="矩形 2">
            <a:extLst>
              <a:ext uri="{FF2B5EF4-FFF2-40B4-BE49-F238E27FC236}">
                <a16:creationId xmlns:a16="http://schemas.microsoft.com/office/drawing/2014/main" id="{FDF76128-41C0-40BC-9CA4-F92BC546A92B}"/>
              </a:ext>
            </a:extLst>
          </p:cNvPr>
          <p:cNvSpPr/>
          <p:nvPr/>
        </p:nvSpPr>
        <p:spPr>
          <a:xfrm>
            <a:off x="1280160" y="0"/>
            <a:ext cx="2743200" cy="5120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OPPOSans B"/>
              <a:ea typeface="+mj-ea"/>
              <a:cs typeface="+mn-cs"/>
            </a:endParaRPr>
          </a:p>
        </p:txBody>
      </p:sp>
      <p:sp>
        <p:nvSpPr>
          <p:cNvPr id="4" name="箭头: V 形 3">
            <a:extLst>
              <a:ext uri="{FF2B5EF4-FFF2-40B4-BE49-F238E27FC236}">
                <a16:creationId xmlns:a16="http://schemas.microsoft.com/office/drawing/2014/main" id="{203C06E6-3D32-4B14-9F84-0C4C1441A7B4}"/>
              </a:ext>
            </a:extLst>
          </p:cNvPr>
          <p:cNvSpPr/>
          <p:nvPr/>
        </p:nvSpPr>
        <p:spPr>
          <a:xfrm rot="16200000">
            <a:off x="1863090" y="3742182"/>
            <a:ext cx="1577340" cy="2743200"/>
          </a:xfrm>
          <a:prstGeom prst="chevron">
            <a:avLst>
              <a:gd name="adj" fmla="val 436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OPPOSans B"/>
              <a:ea typeface="+mj-ea"/>
              <a:cs typeface="+mn-cs"/>
            </a:endParaRPr>
          </a:p>
        </p:txBody>
      </p:sp>
      <p:sp>
        <p:nvSpPr>
          <p:cNvPr id="5" name="文本框 4">
            <a:extLst>
              <a:ext uri="{FF2B5EF4-FFF2-40B4-BE49-F238E27FC236}">
                <a16:creationId xmlns:a16="http://schemas.microsoft.com/office/drawing/2014/main" id="{80B3502B-4AC5-4A15-B268-EA83BC899798}"/>
              </a:ext>
            </a:extLst>
          </p:cNvPr>
          <p:cNvSpPr txBox="1"/>
          <p:nvPr/>
        </p:nvSpPr>
        <p:spPr>
          <a:xfrm>
            <a:off x="1728216" y="4140446"/>
            <a:ext cx="1717832" cy="369332"/>
          </a:xfrm>
          <a:prstGeom prst="rect">
            <a:avLst/>
          </a:prstGeom>
          <a:noFill/>
        </p:spPr>
        <p:txBody>
          <a:bodyPr wrap="square" lIns="0" tIns="0" rIns="0" bIns="0" rtlCol="0"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OPPOSans R"/>
                <a:cs typeface="+mn-cs"/>
              </a:rPr>
              <a:t>PART TWO </a:t>
            </a:r>
            <a:endParaRPr kumimoji="0" lang="zh-CN" altLang="en-US" sz="2400" b="0" i="0" u="none" strike="noStrike" kern="1200" cap="none" spc="0" normalizeH="0" baseline="0" noProof="0" dirty="0">
              <a:ln>
                <a:noFill/>
              </a:ln>
              <a:solidFill>
                <a:srgbClr val="FFFFFF"/>
              </a:solidFill>
              <a:effectLst/>
              <a:uLnTx/>
              <a:uFillTx/>
              <a:latin typeface="OPPOSans R"/>
              <a:cs typeface="+mn-cs"/>
            </a:endParaRPr>
          </a:p>
        </p:txBody>
      </p:sp>
      <p:sp>
        <p:nvSpPr>
          <p:cNvPr id="6" name="文本框 5">
            <a:extLst>
              <a:ext uri="{FF2B5EF4-FFF2-40B4-BE49-F238E27FC236}">
                <a16:creationId xmlns:a16="http://schemas.microsoft.com/office/drawing/2014/main" id="{AA803A1D-F59D-4E88-968A-76FB4B68AD2F}"/>
              </a:ext>
            </a:extLst>
          </p:cNvPr>
          <p:cNvSpPr txBox="1"/>
          <p:nvPr/>
        </p:nvSpPr>
        <p:spPr>
          <a:xfrm>
            <a:off x="1600250" y="2081525"/>
            <a:ext cx="1795363" cy="2123658"/>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srgbClr val="FFFFFF"/>
                </a:solidFill>
                <a:effectLst/>
                <a:uLnTx/>
                <a:uFillTx/>
                <a:latin typeface="OPPOSans B"/>
                <a:ea typeface="+mj-ea"/>
                <a:cs typeface="+mn-cs"/>
              </a:rPr>
              <a:t>02</a:t>
            </a:r>
            <a:endParaRPr kumimoji="0" lang="zh-CN" altLang="en-US" sz="13800" b="0" i="0" u="none" strike="noStrike" kern="1200" cap="none" spc="0" normalizeH="0" baseline="0" noProof="0" dirty="0">
              <a:ln>
                <a:noFill/>
              </a:ln>
              <a:solidFill>
                <a:srgbClr val="FFFFFF"/>
              </a:solidFill>
              <a:effectLst/>
              <a:uLnTx/>
              <a:uFillTx/>
              <a:latin typeface="OPPOSans B"/>
              <a:ea typeface="+mj-ea"/>
              <a:cs typeface="+mn-cs"/>
            </a:endParaRPr>
          </a:p>
        </p:txBody>
      </p:sp>
      <p:sp>
        <p:nvSpPr>
          <p:cNvPr id="7" name="文本框 6">
            <a:extLst>
              <a:ext uri="{FF2B5EF4-FFF2-40B4-BE49-F238E27FC236}">
                <a16:creationId xmlns:a16="http://schemas.microsoft.com/office/drawing/2014/main" id="{3E19388D-2BCA-48C4-8769-4C430F418258}"/>
              </a:ext>
            </a:extLst>
          </p:cNvPr>
          <p:cNvSpPr txBox="1"/>
          <p:nvPr/>
        </p:nvSpPr>
        <p:spPr>
          <a:xfrm>
            <a:off x="6022477" y="2775370"/>
            <a:ext cx="1939635" cy="615553"/>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dirty="0">
                <a:solidFill>
                  <a:srgbClr val="FFFFFF"/>
                </a:solidFill>
                <a:latin typeface="OPPOSans B"/>
                <a:ea typeface="+mj-ea"/>
              </a:rPr>
              <a:t>HDR</a:t>
            </a:r>
            <a:r>
              <a:rPr kumimoji="1" lang="zh-CN" altLang="en-US" sz="4000" dirty="0">
                <a:solidFill>
                  <a:srgbClr val="FFFFFF"/>
                </a:solidFill>
                <a:latin typeface="OPPOSans B"/>
                <a:ea typeface="+mj-ea"/>
              </a:rPr>
              <a:t>合成</a:t>
            </a:r>
            <a:endParaRPr kumimoji="1" lang="zh-CN" altLang="en-US" sz="4000" b="0" i="0" u="none" strike="noStrike" kern="1200" cap="none" spc="0" normalizeH="0" baseline="0" noProof="0" dirty="0">
              <a:ln>
                <a:noFill/>
              </a:ln>
              <a:solidFill>
                <a:srgbClr val="FFFFFF"/>
              </a:solidFill>
              <a:effectLst/>
              <a:uLnTx/>
              <a:uFillTx/>
              <a:latin typeface="OPPOSans B"/>
              <a:ea typeface="+mj-ea"/>
              <a:cs typeface="+mn-cs"/>
            </a:endParaRPr>
          </a:p>
        </p:txBody>
      </p:sp>
    </p:spTree>
    <p:extLst>
      <p:ext uri="{BB962C8B-B14F-4D97-AF65-F5344CB8AC3E}">
        <p14:creationId xmlns:p14="http://schemas.microsoft.com/office/powerpoint/2010/main" val="1843347517"/>
      </p:ext>
    </p:extLst>
  </p:cSld>
  <p:clrMapOvr>
    <a:masterClrMapping/>
  </p:clrMapOvr>
  <mc:AlternateContent xmlns:mc="http://schemas.openxmlformats.org/markup-compatibility/2006" xmlns:p14="http://schemas.microsoft.com/office/powerpoint/2010/main">
    <mc:Choice Requires="p14">
      <p:transition p14:dur="0" advTm="500"/>
    </mc:Choice>
    <mc:Fallback xmlns="">
      <p:transition advTm="5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合成</a:t>
            </a:r>
            <a:r>
              <a:rPr lang="en-US" altLang="zh-CN" dirty="0"/>
              <a:t>:</a:t>
            </a:r>
            <a:r>
              <a:rPr lang="zh-CN" altLang="en-US" dirty="0"/>
              <a:t>摄像学</a:t>
            </a:r>
            <a:r>
              <a:rPr lang="en-US" altLang="zh-CN" dirty="0"/>
              <a:t>-</a:t>
            </a:r>
            <a:r>
              <a:rPr lang="zh-CN" altLang="en-US" dirty="0"/>
              <a:t>获得</a:t>
            </a:r>
            <a:r>
              <a:rPr lang="en-US" altLang="zh-CN" dirty="0"/>
              <a:t>HDR</a:t>
            </a:r>
            <a:r>
              <a:rPr lang="zh-CN" altLang="en-US" dirty="0"/>
              <a:t>图像的方式</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7C99D58E-3BC7-B4F3-430C-AA109EB64E90}"/>
              </a:ext>
            </a:extLst>
          </p:cNvPr>
          <p:cNvSpPr txBox="1"/>
          <p:nvPr/>
        </p:nvSpPr>
        <p:spPr>
          <a:xfrm>
            <a:off x="885139" y="2204138"/>
            <a:ext cx="9275673" cy="2523768"/>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solidFill>
                  <a:srgbClr val="191B1F"/>
                </a:solidFill>
                <a:highlight>
                  <a:srgbClr val="FFFFFF"/>
                </a:highlight>
                <a:latin typeface="-apple-system"/>
              </a:rPr>
              <a:t>r</a:t>
            </a:r>
            <a:r>
              <a:rPr lang="en-US" altLang="zh-CN" sz="2000" b="0" i="0" dirty="0">
                <a:solidFill>
                  <a:srgbClr val="191B1F"/>
                </a:solidFill>
                <a:effectLst/>
                <a:highlight>
                  <a:srgbClr val="FFFFFF"/>
                </a:highlight>
                <a:latin typeface="-apple-system"/>
              </a:rPr>
              <a:t>aw:</a:t>
            </a:r>
            <a:r>
              <a:rPr lang="zh-CN" altLang="en-US" sz="2000" b="0" i="0" dirty="0">
                <a:solidFill>
                  <a:srgbClr val="191B1F"/>
                </a:solidFill>
                <a:effectLst/>
                <a:highlight>
                  <a:srgbClr val="FFFFFF"/>
                </a:highlight>
                <a:latin typeface="-apple-system"/>
              </a:rPr>
              <a:t>对于现代传感器来说</a:t>
            </a:r>
            <a:endParaRPr lang="en-US" altLang="zh-CN" sz="2000" b="0" i="0" dirty="0">
              <a:solidFill>
                <a:srgbClr val="191B1F"/>
              </a:solidFill>
              <a:effectLst/>
              <a:highlight>
                <a:srgbClr val="FFFFFF"/>
              </a:highlight>
              <a:latin typeface="-apple-system"/>
            </a:endParaRPr>
          </a:p>
          <a:p>
            <a:pPr marL="742950" lvl="1" indent="-285750">
              <a:buFont typeface="Arial" panose="020B0604020202020204" pitchFamily="34" charset="0"/>
              <a:buChar char="•"/>
            </a:pPr>
            <a:r>
              <a:rPr lang="zh-CN" altLang="en-US" sz="2000" b="0" i="0" dirty="0">
                <a:solidFill>
                  <a:srgbClr val="191B1F"/>
                </a:solidFill>
                <a:effectLst/>
                <a:highlight>
                  <a:srgbClr val="FFFFFF"/>
                </a:highlight>
                <a:latin typeface="-apple-system"/>
              </a:rPr>
              <a:t>单张</a:t>
            </a:r>
            <a:r>
              <a:rPr lang="en-US" altLang="zh-CN" sz="2000" b="0" i="0" dirty="0">
                <a:solidFill>
                  <a:srgbClr val="FF0000"/>
                </a:solidFill>
                <a:effectLst/>
                <a:highlight>
                  <a:srgbClr val="FFFFFF"/>
                </a:highlight>
                <a:latin typeface="-apple-system"/>
              </a:rPr>
              <a:t>RAW</a:t>
            </a:r>
            <a:r>
              <a:rPr lang="zh-CN" altLang="en-US" sz="2000" b="0" i="0" dirty="0">
                <a:solidFill>
                  <a:srgbClr val="FF0000"/>
                </a:solidFill>
                <a:effectLst/>
                <a:highlight>
                  <a:srgbClr val="FFFFFF"/>
                </a:highlight>
                <a:latin typeface="-apple-system"/>
              </a:rPr>
              <a:t>格式</a:t>
            </a:r>
            <a:r>
              <a:rPr lang="zh-CN" altLang="en-US" sz="2000" b="0" i="0" dirty="0">
                <a:solidFill>
                  <a:srgbClr val="191B1F"/>
                </a:solidFill>
                <a:effectLst/>
                <a:highlight>
                  <a:srgbClr val="FFFFFF"/>
                </a:highlight>
                <a:latin typeface="-apple-system"/>
              </a:rPr>
              <a:t>的照片所存储的不同明暗的信息已经足够多，他们远高于普通显示器所能显示的亮度范围，完全可以应付一般场合下的亮暗差别</a:t>
            </a:r>
            <a:endParaRPr lang="en-US" altLang="zh-CN" sz="2000" b="0" i="0" dirty="0">
              <a:solidFill>
                <a:srgbClr val="191B1F"/>
              </a:solidFill>
              <a:effectLst/>
              <a:highlight>
                <a:srgbClr val="FFFFFF"/>
              </a:highlight>
              <a:latin typeface="-apple-system"/>
            </a:endParaRPr>
          </a:p>
          <a:p>
            <a:pPr marL="285750" indent="-285750">
              <a:buFont typeface="Arial" panose="020B0604020202020204" pitchFamily="34" charset="0"/>
              <a:buChar char="•"/>
            </a:pPr>
            <a:r>
              <a:rPr lang="zh-CN" altLang="en-US" sz="2000" dirty="0">
                <a:solidFill>
                  <a:srgbClr val="191B1F"/>
                </a:solidFill>
                <a:highlight>
                  <a:srgbClr val="FFFFFF"/>
                </a:highlight>
                <a:latin typeface="-apple-system"/>
              </a:rPr>
              <a:t>当前有些手机也已经提供了</a:t>
            </a:r>
            <a:r>
              <a:rPr lang="en-US" altLang="zh-CN" sz="2000" dirty="0">
                <a:solidFill>
                  <a:srgbClr val="FF0000"/>
                </a:solidFill>
                <a:highlight>
                  <a:srgbClr val="FFFFFF"/>
                </a:highlight>
                <a:latin typeface="-apple-system"/>
              </a:rPr>
              <a:t>HDR</a:t>
            </a:r>
            <a:r>
              <a:rPr lang="zh-CN" altLang="en-US" sz="2000" dirty="0">
                <a:solidFill>
                  <a:srgbClr val="FF0000"/>
                </a:solidFill>
                <a:highlight>
                  <a:srgbClr val="FFFFFF"/>
                </a:highlight>
                <a:latin typeface="-apple-system"/>
              </a:rPr>
              <a:t>模式</a:t>
            </a:r>
            <a:r>
              <a:rPr lang="zh-CN" altLang="en-US" sz="2000" dirty="0">
                <a:solidFill>
                  <a:srgbClr val="191B1F"/>
                </a:solidFill>
                <a:highlight>
                  <a:srgbClr val="FFFFFF"/>
                </a:highlight>
                <a:latin typeface="-apple-system"/>
              </a:rPr>
              <a:t>图像的拍摄</a:t>
            </a:r>
            <a:endParaRPr lang="en-US" altLang="zh-CN" sz="2000" dirty="0">
              <a:solidFill>
                <a:srgbClr val="191B1F"/>
              </a:solidFill>
              <a:highlight>
                <a:srgbClr val="FFFFFF"/>
              </a:highlight>
              <a:latin typeface="-apple-system"/>
            </a:endParaRPr>
          </a:p>
          <a:p>
            <a:pPr marL="742950" lvl="1" indent="-285750">
              <a:buFont typeface="Arial" panose="020B0604020202020204" pitchFamily="34" charset="0"/>
              <a:buChar char="•"/>
            </a:pPr>
            <a:r>
              <a:rPr lang="en-US" altLang="zh-CN" sz="2000" dirty="0">
                <a:solidFill>
                  <a:srgbClr val="191B1F"/>
                </a:solidFill>
                <a:highlight>
                  <a:srgbClr val="FFFFFF"/>
                </a:highlight>
                <a:latin typeface="-apple-system"/>
              </a:rPr>
              <a:t>e.g.: SDR+ Gain Map(</a:t>
            </a:r>
            <a:r>
              <a:rPr lang="zh-CN" altLang="en-US" sz="2000" dirty="0">
                <a:solidFill>
                  <a:srgbClr val="191B1F"/>
                </a:solidFill>
                <a:highlight>
                  <a:srgbClr val="FFFFFF"/>
                </a:highlight>
                <a:latin typeface="-apple-system"/>
              </a:rPr>
              <a:t>增益图</a:t>
            </a:r>
            <a:r>
              <a:rPr lang="en-US" altLang="zh-CN" sz="2000" dirty="0">
                <a:solidFill>
                  <a:srgbClr val="191B1F"/>
                </a:solidFill>
                <a:highlight>
                  <a:srgbClr val="FFFFFF"/>
                </a:highlight>
                <a:latin typeface="-apple-system"/>
              </a:rPr>
              <a:t>) </a:t>
            </a:r>
            <a:r>
              <a:rPr lang="zh-CN" altLang="en-US" sz="2000" dirty="0">
                <a:solidFill>
                  <a:srgbClr val="191B1F"/>
                </a:solidFill>
                <a:highlight>
                  <a:srgbClr val="FFFFFF"/>
                </a:highlight>
                <a:latin typeface="-apple-system"/>
              </a:rPr>
              <a:t>扩展为</a:t>
            </a:r>
            <a:r>
              <a:rPr lang="en-US" altLang="zh-CN" sz="2000" dirty="0">
                <a:solidFill>
                  <a:srgbClr val="191B1F"/>
                </a:solidFill>
                <a:highlight>
                  <a:srgbClr val="FFFFFF"/>
                </a:highlight>
                <a:latin typeface="-apple-system"/>
              </a:rPr>
              <a:t>HDR</a:t>
            </a:r>
          </a:p>
          <a:p>
            <a:pPr marL="285750" indent="-285750">
              <a:buFont typeface="Arial" panose="020B0604020202020204" pitchFamily="34" charset="0"/>
              <a:buChar char="•"/>
            </a:pPr>
            <a:r>
              <a:rPr lang="zh-CN" altLang="en-US" sz="2000" dirty="0">
                <a:solidFill>
                  <a:srgbClr val="191B1F"/>
                </a:solidFill>
                <a:highlight>
                  <a:srgbClr val="FFFFFF"/>
                </a:highlight>
                <a:latin typeface="-apple-system"/>
              </a:rPr>
              <a:t>市面上也有一些常见的</a:t>
            </a:r>
            <a:r>
              <a:rPr lang="en-US" altLang="zh-CN" sz="2000" dirty="0">
                <a:solidFill>
                  <a:srgbClr val="191B1F"/>
                </a:solidFill>
                <a:highlight>
                  <a:srgbClr val="FFFFFF"/>
                </a:highlight>
                <a:latin typeface="-apple-system"/>
              </a:rPr>
              <a:t>HDR</a:t>
            </a:r>
            <a:r>
              <a:rPr lang="zh-CN" altLang="en-US" sz="2000" dirty="0">
                <a:solidFill>
                  <a:srgbClr val="191B1F"/>
                </a:solidFill>
                <a:highlight>
                  <a:srgbClr val="FFFFFF"/>
                </a:highlight>
                <a:latin typeface="-apple-system"/>
              </a:rPr>
              <a:t>合成工具：</a:t>
            </a:r>
            <a:endParaRPr lang="en-US" altLang="zh-CN" sz="2000" dirty="0">
              <a:solidFill>
                <a:srgbClr val="191B1F"/>
              </a:solidFill>
              <a:highlight>
                <a:srgbClr val="FFFFFF"/>
              </a:highlight>
              <a:latin typeface="-apple-system"/>
            </a:endParaRPr>
          </a:p>
          <a:p>
            <a:pPr marL="742950" lvl="1" indent="-285750">
              <a:buFont typeface="Arial" panose="020B0604020202020204" pitchFamily="34" charset="0"/>
              <a:buChar char="•"/>
            </a:pPr>
            <a:r>
              <a:rPr lang="en-US" altLang="zh-CN" sz="2000" b="1" i="0" dirty="0">
                <a:solidFill>
                  <a:srgbClr val="191B1F"/>
                </a:solidFill>
                <a:effectLst/>
                <a:highlight>
                  <a:srgbClr val="FFFFFF"/>
                </a:highlight>
                <a:latin typeface="-apple-system"/>
              </a:rPr>
              <a:t>Lightroom </a:t>
            </a:r>
            <a:r>
              <a:rPr lang="zh-CN" altLang="en-US" sz="2000" b="0" i="0" dirty="0">
                <a:solidFill>
                  <a:srgbClr val="191B1F"/>
                </a:solidFill>
                <a:effectLst/>
                <a:highlight>
                  <a:srgbClr val="FFFFFF"/>
                </a:highlight>
                <a:latin typeface="-apple-system"/>
              </a:rPr>
              <a:t>和 </a:t>
            </a:r>
            <a:r>
              <a:rPr lang="en-US" altLang="zh-CN" sz="2000" b="1" i="0" dirty="0">
                <a:solidFill>
                  <a:srgbClr val="191B1F"/>
                </a:solidFill>
                <a:effectLst/>
                <a:highlight>
                  <a:srgbClr val="FFFFFF"/>
                </a:highlight>
                <a:latin typeface="-apple-system"/>
              </a:rPr>
              <a:t>Photoshop </a:t>
            </a:r>
            <a:r>
              <a:rPr lang="zh-CN" altLang="en-US" sz="2000" b="0" i="0" dirty="0">
                <a:solidFill>
                  <a:srgbClr val="191B1F"/>
                </a:solidFill>
                <a:effectLst/>
                <a:highlight>
                  <a:srgbClr val="FFFFFF"/>
                </a:highlight>
                <a:latin typeface="-apple-system"/>
              </a:rPr>
              <a:t>的 </a:t>
            </a:r>
            <a:r>
              <a:rPr lang="en-US" altLang="zh-CN" sz="2000" b="1" i="0" dirty="0">
                <a:solidFill>
                  <a:srgbClr val="191B1F"/>
                </a:solidFill>
                <a:effectLst/>
                <a:highlight>
                  <a:srgbClr val="FFFFFF"/>
                </a:highlight>
                <a:latin typeface="-apple-system"/>
              </a:rPr>
              <a:t>HDR Pro </a:t>
            </a:r>
            <a:r>
              <a:rPr lang="zh-CN" altLang="en-US" sz="2000" b="1" i="0" dirty="0">
                <a:solidFill>
                  <a:srgbClr val="191B1F"/>
                </a:solidFill>
                <a:effectLst/>
                <a:highlight>
                  <a:srgbClr val="FFFFFF"/>
                </a:highlight>
                <a:latin typeface="-apple-system"/>
              </a:rPr>
              <a:t>等</a:t>
            </a:r>
            <a:endParaRPr lang="en-US" altLang="zh-CN" sz="2000" dirty="0">
              <a:solidFill>
                <a:srgbClr val="191B1F"/>
              </a:solidFill>
              <a:highlight>
                <a:srgbClr val="FFFFFF"/>
              </a:highlight>
              <a:latin typeface="-apple-system"/>
            </a:endParaRP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1133903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合成</a:t>
            </a:r>
            <a:r>
              <a:rPr lang="en-US" altLang="zh-CN" dirty="0"/>
              <a:t>:</a:t>
            </a:r>
            <a:r>
              <a:rPr lang="zh-CN" altLang="en-US" dirty="0"/>
              <a:t>数字图像处理</a:t>
            </a:r>
            <a:r>
              <a:rPr lang="en-US" altLang="zh-CN" dirty="0"/>
              <a:t>-</a:t>
            </a:r>
            <a:r>
              <a:rPr lang="zh-CN" altLang="en-US" dirty="0"/>
              <a:t>多重曝光融合</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4B6D0131-38CF-DEFC-3B6C-7BC1214E2BFB}"/>
              </a:ext>
            </a:extLst>
          </p:cNvPr>
          <p:cNvSpPr txBox="1"/>
          <p:nvPr/>
        </p:nvSpPr>
        <p:spPr>
          <a:xfrm>
            <a:off x="263526" y="1051174"/>
            <a:ext cx="11762663" cy="646331"/>
          </a:xfrm>
          <a:prstGeom prst="rect">
            <a:avLst/>
          </a:prstGeom>
          <a:noFill/>
        </p:spPr>
        <p:txBody>
          <a:bodyPr wrap="square" rtlCol="0">
            <a:spAutoFit/>
          </a:bodyPr>
          <a:lstStyle/>
          <a:p>
            <a:r>
              <a:rPr lang="zh-CN" altLang="en-US" dirty="0"/>
              <a:t>利用每张不同曝光时间</a:t>
            </a:r>
            <a:r>
              <a:rPr lang="en-US" altLang="zh-CN" dirty="0"/>
              <a:t>LDR</a:t>
            </a:r>
            <a:r>
              <a:rPr lang="zh-CN" altLang="en-US" dirty="0"/>
              <a:t>（</a:t>
            </a:r>
            <a:r>
              <a:rPr lang="en-US" altLang="zh-CN" dirty="0"/>
              <a:t>Low Dynamic Range </a:t>
            </a:r>
            <a:r>
              <a:rPr lang="zh-CN" altLang="en-US" dirty="0"/>
              <a:t>图像覆盖的动态范围会有所变化 ，低动态范围）图像中的最佳细节，可以合成</a:t>
            </a:r>
            <a:r>
              <a:rPr lang="en-US" altLang="zh-CN" dirty="0"/>
              <a:t>HDR</a:t>
            </a:r>
            <a:r>
              <a:rPr lang="zh-CN" altLang="en-US" dirty="0"/>
              <a:t>图像；相比普通图像，</a:t>
            </a:r>
            <a:r>
              <a:rPr lang="en-US" altLang="zh-CN" dirty="0"/>
              <a:t>HDR</a:t>
            </a:r>
            <a:r>
              <a:rPr lang="zh-CN" altLang="en-US" dirty="0"/>
              <a:t>图像提供了更宽广的动态范围和更丰富的图像细节。 </a:t>
            </a:r>
          </a:p>
        </p:txBody>
      </p:sp>
      <p:pic>
        <p:nvPicPr>
          <p:cNvPr id="5" name="图片 4">
            <a:extLst>
              <a:ext uri="{FF2B5EF4-FFF2-40B4-BE49-F238E27FC236}">
                <a16:creationId xmlns:a16="http://schemas.microsoft.com/office/drawing/2014/main" id="{546F96E2-551A-CF52-4C72-5CEF4A8B79EE}"/>
              </a:ext>
            </a:extLst>
          </p:cNvPr>
          <p:cNvPicPr>
            <a:picLocks noChangeAspect="1"/>
          </p:cNvPicPr>
          <p:nvPr/>
        </p:nvPicPr>
        <p:blipFill>
          <a:blip r:embed="rId2"/>
          <a:stretch>
            <a:fillRect/>
          </a:stretch>
        </p:blipFill>
        <p:spPr>
          <a:xfrm>
            <a:off x="892454" y="1697505"/>
            <a:ext cx="10116922" cy="4482657"/>
          </a:xfrm>
          <a:prstGeom prst="rect">
            <a:avLst/>
          </a:prstGeom>
        </p:spPr>
      </p:pic>
    </p:spTree>
    <p:extLst>
      <p:ext uri="{BB962C8B-B14F-4D97-AF65-F5344CB8AC3E}">
        <p14:creationId xmlns:p14="http://schemas.microsoft.com/office/powerpoint/2010/main" val="126224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多重曝光</a:t>
            </a:r>
            <a:r>
              <a:rPr lang="en-US" altLang="zh-CN" dirty="0"/>
              <a:t>:</a:t>
            </a:r>
            <a:r>
              <a:rPr lang="zh-CN" altLang="en-US" dirty="0"/>
              <a:t>曝光控制</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6" name="图片 5">
            <a:extLst>
              <a:ext uri="{FF2B5EF4-FFF2-40B4-BE49-F238E27FC236}">
                <a16:creationId xmlns:a16="http://schemas.microsoft.com/office/drawing/2014/main" id="{08B19C37-C41D-A6C2-D84F-FC2382DEF2A4}"/>
              </a:ext>
            </a:extLst>
          </p:cNvPr>
          <p:cNvPicPr>
            <a:picLocks noChangeAspect="1"/>
          </p:cNvPicPr>
          <p:nvPr/>
        </p:nvPicPr>
        <p:blipFill>
          <a:blip r:embed="rId2"/>
          <a:stretch>
            <a:fillRect/>
          </a:stretch>
        </p:blipFill>
        <p:spPr>
          <a:xfrm>
            <a:off x="1528877" y="1401921"/>
            <a:ext cx="8692738" cy="4340511"/>
          </a:xfrm>
          <a:prstGeom prst="rect">
            <a:avLst/>
          </a:prstGeom>
        </p:spPr>
      </p:pic>
    </p:spTree>
    <p:extLst>
      <p:ext uri="{BB962C8B-B14F-4D97-AF65-F5344CB8AC3E}">
        <p14:creationId xmlns:p14="http://schemas.microsoft.com/office/powerpoint/2010/main" val="3821555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多重曝光</a:t>
            </a:r>
            <a:r>
              <a:rPr lang="en-US" altLang="zh-CN" dirty="0"/>
              <a:t>:</a:t>
            </a:r>
            <a:r>
              <a:rPr lang="zh-CN" altLang="en-US" dirty="0"/>
              <a:t>拍摄技巧</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578C8A93-4E77-0AE9-5E3C-1C7922EC00D6}"/>
              </a:ext>
            </a:extLst>
          </p:cNvPr>
          <p:cNvSpPr txBox="1"/>
          <p:nvPr/>
        </p:nvSpPr>
        <p:spPr>
          <a:xfrm>
            <a:off x="482803" y="1281704"/>
            <a:ext cx="10687507" cy="4708981"/>
          </a:xfrm>
          <a:prstGeom prst="rect">
            <a:avLst/>
          </a:prstGeom>
          <a:noFill/>
        </p:spPr>
        <p:txBody>
          <a:bodyPr wrap="square" rtlCol="0">
            <a:spAutoFit/>
          </a:bodyPr>
          <a:lstStyle/>
          <a:p>
            <a:pPr algn="l">
              <a:buFont typeface="Arial" panose="020B0604020202020204" pitchFamily="34" charset="0"/>
              <a:buChar char="•"/>
            </a:pPr>
            <a:r>
              <a:rPr lang="zh-CN" altLang="en-US" sz="2000" b="0" i="0" dirty="0">
                <a:solidFill>
                  <a:srgbClr val="191B1F"/>
                </a:solidFill>
                <a:effectLst/>
                <a:highlight>
                  <a:srgbClr val="FFFFFF"/>
                </a:highlight>
                <a:latin typeface="-apple-system"/>
              </a:rPr>
              <a:t>多张画面间的曝光各要素中，控制：</a:t>
            </a:r>
          </a:p>
          <a:p>
            <a:pPr marL="742950" lvl="1" indent="-285750" algn="l">
              <a:buFont typeface="Arial" panose="020B0604020202020204" pitchFamily="34" charset="0"/>
              <a:buChar char="•"/>
            </a:pPr>
            <a:r>
              <a:rPr lang="zh-CN" altLang="en-US" sz="2000" b="1" i="0" dirty="0">
                <a:solidFill>
                  <a:srgbClr val="191B1F"/>
                </a:solidFill>
                <a:effectLst/>
                <a:highlight>
                  <a:srgbClr val="FFFFFF"/>
                </a:highlight>
                <a:latin typeface="-apple-system"/>
              </a:rPr>
              <a:t>光圈固定</a:t>
            </a:r>
            <a:r>
              <a:rPr lang="zh-CN" altLang="en-US" sz="2000" b="0" i="0" dirty="0">
                <a:solidFill>
                  <a:srgbClr val="191B1F"/>
                </a:solidFill>
                <a:effectLst/>
                <a:highlight>
                  <a:srgbClr val="FFFFFF"/>
                </a:highlight>
                <a:latin typeface="-apple-system"/>
              </a:rPr>
              <a:t>（否则景深会有差异）</a:t>
            </a:r>
          </a:p>
          <a:p>
            <a:pPr marL="742950" lvl="1" indent="-285750" algn="l">
              <a:buFont typeface="Arial" panose="020B0604020202020204" pitchFamily="34" charset="0"/>
              <a:buChar char="•"/>
            </a:pPr>
            <a:r>
              <a:rPr lang="zh-CN" altLang="en-US" sz="2000" b="1" i="0" dirty="0">
                <a:solidFill>
                  <a:srgbClr val="191B1F"/>
                </a:solidFill>
                <a:effectLst/>
                <a:highlight>
                  <a:srgbClr val="FFFFFF"/>
                </a:highlight>
                <a:latin typeface="-apple-system"/>
              </a:rPr>
              <a:t>对焦点固定</a:t>
            </a:r>
            <a:r>
              <a:rPr lang="zh-CN" altLang="en-US" sz="2000" b="0" i="0" dirty="0">
                <a:solidFill>
                  <a:srgbClr val="191B1F"/>
                </a:solidFill>
                <a:effectLst/>
                <a:highlight>
                  <a:srgbClr val="FFFFFF"/>
                </a:highlight>
                <a:latin typeface="-apple-system"/>
              </a:rPr>
              <a:t>（否则对焦点的前后移动，会导致画面有轻微的呼吸效应，此时建议手动对焦）</a:t>
            </a:r>
          </a:p>
          <a:p>
            <a:pPr marL="742950" lvl="1" indent="-285750" algn="l">
              <a:buFont typeface="Arial" panose="020B0604020202020204" pitchFamily="34" charset="0"/>
              <a:buChar char="•"/>
            </a:pPr>
            <a:r>
              <a:rPr lang="zh-CN" altLang="en-US" sz="2000" b="1" i="0" dirty="0">
                <a:solidFill>
                  <a:srgbClr val="191B1F"/>
                </a:solidFill>
                <a:effectLst/>
                <a:highlight>
                  <a:srgbClr val="FFFFFF"/>
                </a:highlight>
                <a:latin typeface="-apple-system"/>
              </a:rPr>
              <a:t>焦段固定</a:t>
            </a:r>
            <a:r>
              <a:rPr lang="zh-CN" altLang="en-US" sz="2000" b="0" i="0" dirty="0">
                <a:solidFill>
                  <a:srgbClr val="191B1F"/>
                </a:solidFill>
                <a:effectLst/>
                <a:highlight>
                  <a:srgbClr val="FFFFFF"/>
                </a:highlight>
                <a:latin typeface="-apple-system"/>
              </a:rPr>
              <a:t>（要不然画面内容都不一样了）</a:t>
            </a:r>
          </a:p>
          <a:p>
            <a:pPr marL="742950" lvl="1" indent="-285750" algn="l">
              <a:buFont typeface="Arial" panose="020B0604020202020204" pitchFamily="34" charset="0"/>
              <a:buChar char="•"/>
            </a:pPr>
            <a:r>
              <a:rPr lang="en-US" altLang="zh-CN" sz="2000" b="1" i="0" dirty="0">
                <a:solidFill>
                  <a:srgbClr val="191B1F"/>
                </a:solidFill>
                <a:effectLst/>
                <a:highlight>
                  <a:srgbClr val="FFFFFF"/>
                </a:highlight>
                <a:latin typeface="-apple-system"/>
              </a:rPr>
              <a:t>ISO</a:t>
            </a:r>
            <a:r>
              <a:rPr lang="zh-CN" altLang="en-US" sz="2000" b="1" i="0" dirty="0">
                <a:solidFill>
                  <a:srgbClr val="191B1F"/>
                </a:solidFill>
                <a:effectLst/>
                <a:highlight>
                  <a:srgbClr val="FFFFFF"/>
                </a:highlight>
                <a:latin typeface="-apple-system"/>
              </a:rPr>
              <a:t>固定</a:t>
            </a:r>
            <a:r>
              <a:rPr lang="zh-CN" altLang="en-US" sz="2000" b="0" i="0" dirty="0">
                <a:solidFill>
                  <a:srgbClr val="191B1F"/>
                </a:solidFill>
                <a:effectLst/>
                <a:highlight>
                  <a:srgbClr val="FFFFFF"/>
                </a:highlight>
                <a:latin typeface="-apple-system"/>
              </a:rPr>
              <a:t>（曝光合成很大程度上是为了画质，如果</a:t>
            </a:r>
            <a:r>
              <a:rPr lang="en-US" altLang="zh-CN" sz="2000" b="0" i="0" dirty="0">
                <a:solidFill>
                  <a:srgbClr val="191B1F"/>
                </a:solidFill>
                <a:effectLst/>
                <a:highlight>
                  <a:srgbClr val="FFFFFF"/>
                </a:highlight>
                <a:latin typeface="-apple-system"/>
              </a:rPr>
              <a:t>ISO</a:t>
            </a:r>
            <a:r>
              <a:rPr lang="zh-CN" altLang="en-US" sz="2000" b="0" i="0" dirty="0">
                <a:solidFill>
                  <a:srgbClr val="191B1F"/>
                </a:solidFill>
                <a:effectLst/>
                <a:highlight>
                  <a:srgbClr val="FFFFFF"/>
                </a:highlight>
                <a:latin typeface="-apple-system"/>
              </a:rPr>
              <a:t>随意浮动，那可能就让你的辛苦打水漂了）</a:t>
            </a:r>
          </a:p>
          <a:p>
            <a:pPr marL="742950" lvl="1" indent="-285750" algn="l">
              <a:buFont typeface="Arial" panose="020B0604020202020204" pitchFamily="34" charset="0"/>
              <a:buChar char="•"/>
            </a:pPr>
            <a:r>
              <a:rPr lang="zh-CN" altLang="en-US" sz="2000" b="0" i="0" dirty="0">
                <a:solidFill>
                  <a:srgbClr val="191B1F"/>
                </a:solidFill>
                <a:effectLst/>
                <a:highlight>
                  <a:srgbClr val="FFFFFF"/>
                </a:highlight>
                <a:latin typeface="-apple-system"/>
              </a:rPr>
              <a:t>调整</a:t>
            </a:r>
            <a:r>
              <a:rPr lang="zh-CN" altLang="en-US" sz="2000" b="1" i="0" dirty="0">
                <a:solidFill>
                  <a:srgbClr val="191B1F"/>
                </a:solidFill>
                <a:effectLst/>
                <a:highlight>
                  <a:srgbClr val="FFFFFF"/>
                </a:highlight>
                <a:latin typeface="-apple-system"/>
              </a:rPr>
              <a:t>快门</a:t>
            </a:r>
            <a:endParaRPr lang="en-US" altLang="zh-CN" sz="2000" dirty="0">
              <a:solidFill>
                <a:srgbClr val="191B1F"/>
              </a:solidFill>
              <a:highlight>
                <a:srgbClr val="FFFFFF"/>
              </a:highlight>
              <a:latin typeface="-apple-system"/>
            </a:endParaRPr>
          </a:p>
          <a:p>
            <a:pPr marL="1200150" lvl="2" indent="-285750">
              <a:buFont typeface="Arial" panose="020B0604020202020204" pitchFamily="34" charset="0"/>
              <a:buChar char="•"/>
            </a:pPr>
            <a:r>
              <a:rPr lang="zh-CN" altLang="en-US" sz="2000" dirty="0"/>
              <a:t>不同曝光时间的差异越大，能覆盖的动态范围就越大 </a:t>
            </a:r>
            <a:endParaRPr lang="en-US" altLang="zh-CN" sz="2000" dirty="0"/>
          </a:p>
          <a:p>
            <a:pPr marL="1200150" lvl="2" indent="-285750">
              <a:buFont typeface="Arial" panose="020B0604020202020204" pitchFamily="34" charset="0"/>
              <a:buChar char="•"/>
            </a:pPr>
            <a:r>
              <a:rPr lang="zh-CN" altLang="en-US" sz="2000" dirty="0"/>
              <a:t>曝光次数和曝光时长的选取取决于场景的动态范围 </a:t>
            </a:r>
            <a:endParaRPr lang="en-US" altLang="zh-CN" sz="2000" dirty="0"/>
          </a:p>
          <a:p>
            <a:pPr marL="1200150" lvl="2" indent="-285750">
              <a:buFont typeface="Arial" panose="020B0604020202020204" pitchFamily="34" charset="0"/>
              <a:buChar char="•"/>
            </a:pPr>
            <a:r>
              <a:rPr lang="zh-CN" altLang="en-US" sz="2000" dirty="0"/>
              <a:t>一般选取</a:t>
            </a:r>
            <a:r>
              <a:rPr lang="en-US" altLang="zh-CN" sz="2000" dirty="0"/>
              <a:t>5</a:t>
            </a:r>
            <a:r>
              <a:rPr lang="zh-CN" altLang="en-US" sz="2000" dirty="0"/>
              <a:t>个不同的曝光时间、相邻曝光间隔两档</a:t>
            </a:r>
            <a:endParaRPr lang="zh-CN" altLang="en-US" sz="2000" b="0" i="0" dirty="0">
              <a:solidFill>
                <a:srgbClr val="191B1F"/>
              </a:solidFill>
              <a:effectLst/>
              <a:highlight>
                <a:srgbClr val="FFFFFF"/>
              </a:highlight>
              <a:latin typeface="-apple-system"/>
            </a:endParaRPr>
          </a:p>
          <a:p>
            <a:pPr algn="l">
              <a:buFont typeface="Arial" panose="020B0604020202020204" pitchFamily="34" charset="0"/>
              <a:buChar char="•"/>
            </a:pPr>
            <a:r>
              <a:rPr lang="zh-CN" altLang="en-US" sz="2000" b="1" i="0" dirty="0">
                <a:solidFill>
                  <a:srgbClr val="191B1F"/>
                </a:solidFill>
                <a:effectLst/>
                <a:highlight>
                  <a:srgbClr val="FFFFFF"/>
                </a:highlight>
                <a:latin typeface="-apple-system"/>
              </a:rPr>
              <a:t>考虑运动物体对成像的影响</a:t>
            </a:r>
            <a:r>
              <a:rPr lang="zh-CN" altLang="en-US" sz="2000" b="0" i="0" dirty="0">
                <a:solidFill>
                  <a:srgbClr val="191B1F"/>
                </a:solidFill>
                <a:effectLst/>
                <a:highlight>
                  <a:srgbClr val="FFFFFF"/>
                </a:highlight>
                <a:latin typeface="-apple-system"/>
              </a:rPr>
              <a:t>，特别是在有风的时候，</a:t>
            </a:r>
            <a:r>
              <a:rPr lang="zh-CN" altLang="en-US" sz="2000" b="1" i="0" dirty="0">
                <a:solidFill>
                  <a:srgbClr val="191B1F"/>
                </a:solidFill>
                <a:effectLst/>
                <a:highlight>
                  <a:srgbClr val="FFFFFF"/>
                </a:highlight>
                <a:latin typeface="-apple-system"/>
              </a:rPr>
              <a:t>水、灌木和云</a:t>
            </a:r>
            <a:endParaRPr lang="zh-CN" altLang="en-US" sz="2000" b="0" i="0" dirty="0">
              <a:solidFill>
                <a:srgbClr val="191B1F"/>
              </a:solidFill>
              <a:effectLst/>
              <a:highlight>
                <a:srgbClr val="FFFFFF"/>
              </a:highlight>
              <a:latin typeface="-apple-system"/>
            </a:endParaRPr>
          </a:p>
          <a:p>
            <a:pPr algn="l">
              <a:buFont typeface="Arial" panose="020B0604020202020204" pitchFamily="34" charset="0"/>
              <a:buChar char="•"/>
            </a:pPr>
            <a:r>
              <a:rPr lang="zh-CN" altLang="en-US" sz="2000" b="1" i="0" dirty="0">
                <a:solidFill>
                  <a:srgbClr val="191B1F"/>
                </a:solidFill>
                <a:effectLst/>
                <a:highlight>
                  <a:srgbClr val="FFFFFF"/>
                </a:highlight>
                <a:latin typeface="-apple-system"/>
              </a:rPr>
              <a:t>不一定需要很多张，适度几张就好。</a:t>
            </a:r>
            <a:r>
              <a:rPr lang="zh-CN" altLang="en-US" sz="2000" b="0" i="0" dirty="0">
                <a:solidFill>
                  <a:srgbClr val="191B1F"/>
                </a:solidFill>
                <a:effectLst/>
                <a:highlight>
                  <a:srgbClr val="FFFFFF"/>
                </a:highlight>
                <a:latin typeface="-apple-system"/>
              </a:rPr>
              <a:t>确保最高曝光的，能够把场景中的阴暗部分细节拍到；而最低曝光的能够保留场景中亮部的细节</a:t>
            </a:r>
            <a:endParaRPr lang="en-US" altLang="zh-CN" sz="2000" b="0" i="0" dirty="0">
              <a:solidFill>
                <a:srgbClr val="191B1F"/>
              </a:solidFill>
              <a:effectLst/>
              <a:highlight>
                <a:srgbClr val="FFFFFF"/>
              </a:highlight>
              <a:latin typeface="-apple-system"/>
            </a:endParaRPr>
          </a:p>
          <a:p>
            <a:pPr algn="l">
              <a:buFont typeface="Arial" panose="020B0604020202020204" pitchFamily="34" charset="0"/>
              <a:buChar char="•"/>
            </a:pPr>
            <a:r>
              <a:rPr lang="zh-CN" altLang="en-US" sz="2000" b="0" i="0" dirty="0">
                <a:solidFill>
                  <a:srgbClr val="191B1F"/>
                </a:solidFill>
                <a:effectLst/>
                <a:highlight>
                  <a:srgbClr val="FFFFFF"/>
                </a:highlight>
                <a:latin typeface="-apple-system"/>
              </a:rPr>
              <a:t>建议用</a:t>
            </a:r>
            <a:r>
              <a:rPr lang="zh-CN" altLang="en-US" sz="2000" b="1" i="0" dirty="0">
                <a:solidFill>
                  <a:srgbClr val="191B1F"/>
                </a:solidFill>
                <a:effectLst/>
                <a:highlight>
                  <a:srgbClr val="FFFFFF"/>
                </a:highlight>
                <a:latin typeface="-apple-system"/>
              </a:rPr>
              <a:t>三脚架</a:t>
            </a:r>
            <a:r>
              <a:rPr lang="zh-CN" altLang="en-US" sz="2000" b="0" i="0" dirty="0">
                <a:solidFill>
                  <a:srgbClr val="191B1F"/>
                </a:solidFill>
                <a:effectLst/>
                <a:highlight>
                  <a:srgbClr val="FFFFFF"/>
                </a:highlight>
                <a:latin typeface="-apple-system"/>
              </a:rPr>
              <a:t>拍摄，且</a:t>
            </a:r>
            <a:r>
              <a:rPr lang="zh-CN" altLang="en-US" sz="2000" b="1" i="0" dirty="0">
                <a:solidFill>
                  <a:srgbClr val="191B1F"/>
                </a:solidFill>
                <a:effectLst/>
                <a:highlight>
                  <a:srgbClr val="FFFFFF"/>
                </a:highlight>
                <a:latin typeface="-apple-system"/>
              </a:rPr>
              <a:t>短时间内完成</a:t>
            </a:r>
            <a:endParaRPr lang="zh-CN" altLang="en-US" sz="2000" b="0" i="0" dirty="0">
              <a:solidFill>
                <a:srgbClr val="191B1F"/>
              </a:solidFill>
              <a:effectLst/>
              <a:highlight>
                <a:srgbClr val="FFFFFF"/>
              </a:highlight>
              <a:latin typeface="-apple-system"/>
            </a:endParaRPr>
          </a:p>
        </p:txBody>
      </p:sp>
    </p:spTree>
    <p:extLst>
      <p:ext uri="{BB962C8B-B14F-4D97-AF65-F5344CB8AC3E}">
        <p14:creationId xmlns:p14="http://schemas.microsoft.com/office/powerpoint/2010/main" val="3116263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a:t>
            </a:r>
            <a:r>
              <a:rPr lang="zh-CN" altLang="en-US" dirty="0"/>
              <a:t>辐照度与响应曲线</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FA9146A0-C464-00BB-E742-A5D46E230C84}"/>
              </a:ext>
            </a:extLst>
          </p:cNvPr>
          <p:cNvSpPr txBox="1"/>
          <p:nvPr/>
        </p:nvSpPr>
        <p:spPr>
          <a:xfrm>
            <a:off x="263526" y="1148487"/>
            <a:ext cx="4118457" cy="5355312"/>
          </a:xfrm>
          <a:prstGeom prst="rect">
            <a:avLst/>
          </a:prstGeom>
          <a:noFill/>
        </p:spPr>
        <p:txBody>
          <a:bodyPr wrap="square" rtlCol="0">
            <a:spAutoFit/>
          </a:bodyPr>
          <a:lstStyle/>
          <a:p>
            <a:pPr marL="285750" indent="-285750">
              <a:buFont typeface="Arial" panose="020B0604020202020204" pitchFamily="34" charset="0"/>
              <a:buChar char="•"/>
            </a:pPr>
            <a:r>
              <a:rPr lang="zh-CN" altLang="en-US" b="1" i="0" dirty="0">
                <a:solidFill>
                  <a:srgbClr val="000000"/>
                </a:solidFill>
                <a:effectLst/>
                <a:latin typeface="Roboto" panose="02000000000000000000" pitchFamily="2" charset="0"/>
              </a:rPr>
              <a:t>辐射强度</a:t>
            </a:r>
            <a:r>
              <a:rPr lang="en-US" altLang="zh-CN" b="1" i="0" dirty="0">
                <a:solidFill>
                  <a:srgbClr val="000000"/>
                </a:solidFill>
                <a:effectLst/>
                <a:latin typeface="Roboto" panose="02000000000000000000" pitchFamily="2" charset="0"/>
              </a:rPr>
              <a:t>E</a:t>
            </a:r>
            <a:r>
              <a:rPr lang="zh-CN" altLang="en-US" b="0" i="0" dirty="0">
                <a:solidFill>
                  <a:srgbClr val="000000"/>
                </a:solidFill>
                <a:effectLst/>
                <a:latin typeface="Roboto" panose="02000000000000000000" pitchFamily="2" charset="0"/>
              </a:rPr>
              <a:t>：单位时间内物体单位表面积辐射出某特定波长射线的能量，称为单色波长的辐射强度。常用单位为：</a:t>
            </a:r>
            <a:r>
              <a:rPr lang="en-US" altLang="zh-CN" b="0" i="0" dirty="0">
                <a:solidFill>
                  <a:srgbClr val="000000"/>
                </a:solidFill>
                <a:effectLst/>
                <a:latin typeface="Roboto" panose="02000000000000000000" pitchFamily="2" charset="0"/>
              </a:rPr>
              <a:t>W/m2</a:t>
            </a:r>
            <a:r>
              <a:rPr lang="zh-CN" altLang="en-US" b="0" i="0" dirty="0">
                <a:solidFill>
                  <a:srgbClr val="000000"/>
                </a:solidFill>
                <a:effectLst/>
                <a:latin typeface="Roboto" panose="02000000000000000000" pitchFamily="2" charset="0"/>
              </a:rPr>
              <a:t>，瓦特</a:t>
            </a:r>
            <a:r>
              <a:rPr lang="en-US" altLang="zh-CN" b="0" i="0" dirty="0">
                <a:solidFill>
                  <a:srgbClr val="000000"/>
                </a:solidFill>
                <a:effectLst/>
                <a:latin typeface="Roboto" panose="02000000000000000000" pitchFamily="2" charset="0"/>
              </a:rPr>
              <a:t>/</a:t>
            </a:r>
            <a:r>
              <a:rPr lang="zh-CN" altLang="en-US" b="0" i="0" dirty="0">
                <a:solidFill>
                  <a:srgbClr val="000000"/>
                </a:solidFill>
                <a:effectLst/>
                <a:latin typeface="Roboto" panose="02000000000000000000" pitchFamily="2" charset="0"/>
              </a:rPr>
              <a:t>平方米。以下将辐射强度称为</a:t>
            </a:r>
            <a:r>
              <a:rPr lang="zh-CN" altLang="en-US" b="1" i="0" dirty="0">
                <a:solidFill>
                  <a:srgbClr val="000000"/>
                </a:solidFill>
                <a:effectLst/>
                <a:latin typeface="Roboto" panose="02000000000000000000" pitchFamily="2" charset="0"/>
              </a:rPr>
              <a:t>辐照度</a:t>
            </a:r>
            <a:r>
              <a:rPr lang="zh-CN" altLang="en-US" b="0" i="0" dirty="0">
                <a:solidFill>
                  <a:srgbClr val="000000"/>
                </a:solidFill>
                <a:effectLst/>
                <a:latin typeface="Roboto" panose="02000000000000000000" pitchFamily="2" charset="0"/>
              </a:rPr>
              <a:t>。</a:t>
            </a:r>
            <a:endParaRPr lang="en-US" altLang="zh-CN" b="0" i="0" dirty="0">
              <a:solidFill>
                <a:srgbClr val="000000"/>
              </a:solidFill>
              <a:effectLst/>
              <a:latin typeface="Roboto" panose="02000000000000000000" pitchFamily="2" charset="0"/>
            </a:endParaRPr>
          </a:p>
          <a:p>
            <a:pPr marL="285750" indent="-285750">
              <a:buFont typeface="Arial" panose="020B0604020202020204" pitchFamily="34" charset="0"/>
              <a:buChar char="•"/>
            </a:pPr>
            <a:r>
              <a:rPr lang="zh-CN" altLang="en-US" b="1" dirty="0"/>
              <a:t>响应曲线</a:t>
            </a:r>
            <a:r>
              <a:rPr lang="zh-CN" altLang="en-US" dirty="0"/>
              <a:t>：当我们拍照的时候，现实场景中的</a:t>
            </a:r>
            <a:r>
              <a:rPr lang="zh-CN" altLang="en-US" b="1" dirty="0"/>
              <a:t>光照会转化照片中的像素值</a:t>
            </a:r>
            <a:r>
              <a:rPr lang="zh-CN" altLang="en-US" dirty="0"/>
              <a:t>，这可看作是一种映射关系，即</a:t>
            </a:r>
            <a:r>
              <a:rPr lang="zh-CN" altLang="en-US" dirty="0">
                <a:solidFill>
                  <a:srgbClr val="FF0000"/>
                </a:solidFill>
              </a:rPr>
              <a:t>函数</a:t>
            </a:r>
            <a:endParaRPr lang="en-US" altLang="zh-CN" dirty="0">
              <a:solidFill>
                <a:srgbClr val="FF0000"/>
              </a:solidFill>
            </a:endParaRPr>
          </a:p>
          <a:p>
            <a:pPr marL="742950" lvl="1" indent="-285750">
              <a:buFont typeface="Arial" panose="020B0604020202020204" pitchFamily="34" charset="0"/>
              <a:buChar char="•"/>
            </a:pPr>
            <a:r>
              <a:rPr lang="zh-CN" altLang="en-US" dirty="0"/>
              <a:t>我们用字母表示物理量，辐照度为 </a:t>
            </a:r>
            <a:r>
              <a:rPr lang="en-US" altLang="zh-CN" dirty="0"/>
              <a:t>E</a:t>
            </a:r>
            <a:r>
              <a:rPr lang="zh-CN" altLang="en-US" dirty="0"/>
              <a:t>，曝光时间为 </a:t>
            </a:r>
            <a:r>
              <a:rPr lang="en-US" altLang="zh-CN" dirty="0" err="1"/>
              <a:t>Δt</a:t>
            </a:r>
            <a:r>
              <a:rPr lang="zh-CN" altLang="en-US" dirty="0"/>
              <a:t>，曝光为 </a:t>
            </a:r>
            <a:r>
              <a:rPr lang="en-US" altLang="zh-CN" dirty="0"/>
              <a:t>X</a:t>
            </a:r>
            <a:r>
              <a:rPr lang="zh-CN" altLang="en-US" dirty="0"/>
              <a:t>，那么照片的像素值（整数）对曝光</a:t>
            </a:r>
            <a:r>
              <a:rPr lang="en-US" altLang="zh-CN" dirty="0"/>
              <a:t>X</a:t>
            </a:r>
            <a:r>
              <a:rPr lang="zh-CN" altLang="en-US" dirty="0"/>
              <a:t>的响应是一个函数，将现实场景映射到照片中，这个函数就称为</a:t>
            </a:r>
            <a:r>
              <a:rPr lang="zh-CN" altLang="en-US" dirty="0">
                <a:solidFill>
                  <a:srgbClr val="FF0000"/>
                </a:solidFill>
              </a:rPr>
              <a:t>相机的响应函数（</a:t>
            </a:r>
            <a:r>
              <a:rPr lang="en-US" altLang="zh-CN" dirty="0" err="1">
                <a:solidFill>
                  <a:srgbClr val="FF0000"/>
                </a:solidFill>
              </a:rPr>
              <a:t>Camera,CRF</a:t>
            </a:r>
            <a:r>
              <a:rPr lang="zh-CN" altLang="en-US" dirty="0">
                <a:solidFill>
                  <a:srgbClr val="FF0000"/>
                </a:solidFill>
              </a:rPr>
              <a:t>）</a:t>
            </a:r>
            <a:r>
              <a:rPr lang="zh-CN" altLang="en-US" dirty="0"/>
              <a:t>，也可以叫做</a:t>
            </a:r>
            <a:r>
              <a:rPr lang="zh-CN" altLang="en-US" dirty="0">
                <a:solidFill>
                  <a:srgbClr val="FF0000"/>
                </a:solidFill>
              </a:rPr>
              <a:t>响应曲线</a:t>
            </a:r>
            <a:r>
              <a:rPr lang="zh-CN" altLang="en-US" dirty="0"/>
              <a:t>。</a:t>
            </a:r>
            <a:endParaRPr lang="en-US" altLang="zh-CN" dirty="0"/>
          </a:p>
          <a:p>
            <a:pPr marL="742950" lvl="1" indent="-285750">
              <a:buFont typeface="Arial" panose="020B0604020202020204" pitchFamily="34" charset="0"/>
              <a:buChar char="•"/>
            </a:pPr>
            <a:r>
              <a:rPr lang="zh-CN" altLang="en-US" b="1" dirty="0"/>
              <a:t>本质：现实亮度到图像亮度的映射曲线</a:t>
            </a:r>
            <a:endParaRPr lang="en-US" altLang="zh-CN" b="1" dirty="0"/>
          </a:p>
        </p:txBody>
      </p:sp>
      <p:pic>
        <p:nvPicPr>
          <p:cNvPr id="4" name="图片 3">
            <a:extLst>
              <a:ext uri="{FF2B5EF4-FFF2-40B4-BE49-F238E27FC236}">
                <a16:creationId xmlns:a16="http://schemas.microsoft.com/office/drawing/2014/main" id="{99236950-1178-6DC8-C9EA-0DB1FD8D6719}"/>
              </a:ext>
            </a:extLst>
          </p:cNvPr>
          <p:cNvPicPr>
            <a:picLocks noChangeAspect="1"/>
          </p:cNvPicPr>
          <p:nvPr/>
        </p:nvPicPr>
        <p:blipFill>
          <a:blip r:embed="rId3"/>
          <a:stretch>
            <a:fillRect/>
          </a:stretch>
        </p:blipFill>
        <p:spPr>
          <a:xfrm>
            <a:off x="4692886" y="1069449"/>
            <a:ext cx="6686079" cy="3010641"/>
          </a:xfrm>
          <a:prstGeom prst="rect">
            <a:avLst/>
          </a:prstGeom>
        </p:spPr>
      </p:pic>
      <p:sp>
        <p:nvSpPr>
          <p:cNvPr id="5" name="文本框 4">
            <a:extLst>
              <a:ext uri="{FF2B5EF4-FFF2-40B4-BE49-F238E27FC236}">
                <a16:creationId xmlns:a16="http://schemas.microsoft.com/office/drawing/2014/main" id="{AE4FBCA1-3685-67C0-2E30-59C2B41023A0}"/>
              </a:ext>
            </a:extLst>
          </p:cNvPr>
          <p:cNvSpPr txBox="1"/>
          <p:nvPr/>
        </p:nvSpPr>
        <p:spPr>
          <a:xfrm>
            <a:off x="4967021" y="4513478"/>
            <a:ext cx="6320333" cy="923330"/>
          </a:xfrm>
          <a:prstGeom prst="rect">
            <a:avLst/>
          </a:prstGeom>
          <a:noFill/>
        </p:spPr>
        <p:txBody>
          <a:bodyPr wrap="square" rtlCol="0">
            <a:spAutoFit/>
          </a:bodyPr>
          <a:lstStyle/>
          <a:p>
            <a:r>
              <a:rPr lang="zh-CN" altLang="en-US" b="1" dirty="0">
                <a:solidFill>
                  <a:srgbClr val="000080"/>
                </a:solidFill>
                <a:effectLst/>
                <a:highlight>
                  <a:srgbClr val="FFFFFF"/>
                </a:highlight>
                <a:latin typeface="Consolas" panose="020B0609020204030204" pitchFamily="49" charset="0"/>
              </a:rPr>
              <a:t>本质：而我们进行的</a:t>
            </a:r>
            <a:r>
              <a:rPr lang="en-US" altLang="zh-CN" b="1" dirty="0">
                <a:solidFill>
                  <a:srgbClr val="000080"/>
                </a:solidFill>
                <a:effectLst/>
                <a:highlight>
                  <a:srgbClr val="FFFFFF"/>
                </a:highlight>
                <a:latin typeface="Consolas" panose="020B0609020204030204" pitchFamily="49" charset="0"/>
              </a:rPr>
              <a:t>HDR</a:t>
            </a:r>
            <a:r>
              <a:rPr lang="zh-CN" altLang="en-US" b="1" dirty="0">
                <a:solidFill>
                  <a:srgbClr val="000080"/>
                </a:solidFill>
                <a:effectLst/>
                <a:highlight>
                  <a:srgbClr val="FFFFFF"/>
                </a:highlight>
                <a:latin typeface="Consolas" panose="020B0609020204030204" pitchFamily="49" charset="0"/>
              </a:rPr>
              <a:t>合成，实际上就是根据图像的像素值，通过相应曲线获得辐照度，将现实的辐照度作为</a:t>
            </a:r>
            <a:r>
              <a:rPr lang="en-US" altLang="zh-CN" b="1" dirty="0">
                <a:solidFill>
                  <a:srgbClr val="000080"/>
                </a:solidFill>
                <a:effectLst/>
                <a:highlight>
                  <a:srgbClr val="FFFFFF"/>
                </a:highlight>
                <a:latin typeface="Consolas" panose="020B0609020204030204" pitchFamily="49" charset="0"/>
              </a:rPr>
              <a:t>HDR</a:t>
            </a:r>
            <a:r>
              <a:rPr lang="zh-CN" altLang="en-US" b="1" dirty="0">
                <a:solidFill>
                  <a:srgbClr val="000080"/>
                </a:solidFill>
                <a:effectLst/>
                <a:highlight>
                  <a:srgbClr val="FFFFFF"/>
                </a:highlight>
                <a:latin typeface="Consolas" panose="020B0609020204030204" pitchFamily="49" charset="0"/>
              </a:rPr>
              <a:t>图像的像素值的过程。只不过响应曲线的映射分为线性和非线性。</a:t>
            </a:r>
            <a:endParaRPr lang="zh-CN" altLang="en-US" b="0" dirty="0">
              <a:solidFill>
                <a:srgbClr val="000000"/>
              </a:solidFill>
              <a:effectLst/>
              <a:highlight>
                <a:srgbClr val="FFFFFF"/>
              </a:highlight>
              <a:latin typeface="Consolas" panose="020B0609020204030204" pitchFamily="49" charset="0"/>
            </a:endParaRPr>
          </a:p>
        </p:txBody>
      </p:sp>
    </p:spTree>
    <p:extLst>
      <p:ext uri="{BB962C8B-B14F-4D97-AF65-F5344CB8AC3E}">
        <p14:creationId xmlns:p14="http://schemas.microsoft.com/office/powerpoint/2010/main" val="3689605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 空心 1">
            <a:extLst>
              <a:ext uri="{FF2B5EF4-FFF2-40B4-BE49-F238E27FC236}">
                <a16:creationId xmlns:a16="http://schemas.microsoft.com/office/drawing/2014/main" id="{1AC1D3AD-946E-4B83-B6E8-1A0EF585D778}"/>
              </a:ext>
            </a:extLst>
          </p:cNvPr>
          <p:cNvSpPr/>
          <p:nvPr/>
        </p:nvSpPr>
        <p:spPr>
          <a:xfrm>
            <a:off x="-3952569" y="-3884681"/>
            <a:ext cx="7905137" cy="7905137"/>
          </a:xfrm>
          <a:prstGeom prst="donut">
            <a:avLst>
              <a:gd name="adj" fmla="val 19343"/>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prstClr val="black"/>
              </a:solidFill>
              <a:effectLst/>
              <a:uLnTx/>
              <a:uFillTx/>
              <a:latin typeface="OPPOSans R"/>
              <a:cs typeface="+mn-cs"/>
            </a:endParaRPr>
          </a:p>
        </p:txBody>
      </p:sp>
      <p:sp>
        <p:nvSpPr>
          <p:cNvPr id="3" name="文本框 2">
            <a:extLst>
              <a:ext uri="{FF2B5EF4-FFF2-40B4-BE49-F238E27FC236}">
                <a16:creationId xmlns:a16="http://schemas.microsoft.com/office/drawing/2014/main" id="{23794FA7-E385-4ECF-9356-3598616FF5B8}"/>
              </a:ext>
            </a:extLst>
          </p:cNvPr>
          <p:cNvSpPr txBox="1"/>
          <p:nvPr/>
        </p:nvSpPr>
        <p:spPr>
          <a:xfrm>
            <a:off x="1422000" y="2651492"/>
            <a:ext cx="2802566" cy="553998"/>
          </a:xfrm>
          <a:prstGeom prst="rect">
            <a:avLst/>
          </a:prstGeom>
          <a:noFill/>
        </p:spPr>
        <p:txBody>
          <a:bodyPr wrap="square" lIns="0" tIns="0" rIns="0" bIns="0" rtlCol="0"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3EA6FD">
                    <a:alpha val="20000"/>
                  </a:srgbClr>
                </a:solidFill>
                <a:effectLst/>
                <a:uLnTx/>
                <a:uFillTx/>
                <a:latin typeface="OPPOSans B"/>
                <a:ea typeface="+mj-ea"/>
                <a:cs typeface="+mn-cs"/>
              </a:rPr>
              <a:t>CONTENTS</a:t>
            </a:r>
            <a:endParaRPr kumimoji="0" lang="zh-CN" altLang="en-US" sz="3600" b="0" i="0" u="none" strike="noStrike" kern="1200" cap="none" spc="0" normalizeH="0" baseline="0" noProof="0" dirty="0">
              <a:ln>
                <a:noFill/>
              </a:ln>
              <a:solidFill>
                <a:srgbClr val="3EA6FD">
                  <a:alpha val="20000"/>
                </a:srgbClr>
              </a:solidFill>
              <a:effectLst/>
              <a:uLnTx/>
              <a:uFillTx/>
              <a:latin typeface="OPPOSans B"/>
              <a:ea typeface="+mj-ea"/>
              <a:cs typeface="+mn-cs"/>
            </a:endParaRPr>
          </a:p>
        </p:txBody>
      </p:sp>
      <p:sp>
        <p:nvSpPr>
          <p:cNvPr id="4" name="文本框 3">
            <a:extLst>
              <a:ext uri="{FF2B5EF4-FFF2-40B4-BE49-F238E27FC236}">
                <a16:creationId xmlns:a16="http://schemas.microsoft.com/office/drawing/2014/main" id="{0DDC26CF-9672-42C7-A24E-D05FC224938D}"/>
              </a:ext>
            </a:extLst>
          </p:cNvPr>
          <p:cNvSpPr txBox="1"/>
          <p:nvPr/>
        </p:nvSpPr>
        <p:spPr>
          <a:xfrm>
            <a:off x="1420866" y="2852291"/>
            <a:ext cx="2673698" cy="1354217"/>
          </a:xfrm>
          <a:prstGeom prst="rect">
            <a:avLst/>
          </a:prstGeom>
          <a:noFill/>
        </p:spPr>
        <p:txBody>
          <a:bodyPr wrap="square" lIns="0" tIns="0" rIns="0" bIns="0" rtlCol="0"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solidFill>
                  <a:srgbClr val="3EA6FD"/>
                </a:solidFill>
                <a:effectLst/>
                <a:uLnTx/>
                <a:uFillTx/>
                <a:latin typeface="OPPOSans B"/>
                <a:ea typeface="+mj-ea"/>
                <a:cs typeface="+mn-cs"/>
              </a:rPr>
              <a:t>大纲</a:t>
            </a:r>
          </a:p>
        </p:txBody>
      </p:sp>
      <p:grpSp>
        <p:nvGrpSpPr>
          <p:cNvPr id="43" name="组合 42">
            <a:extLst>
              <a:ext uri="{FF2B5EF4-FFF2-40B4-BE49-F238E27FC236}">
                <a16:creationId xmlns:a16="http://schemas.microsoft.com/office/drawing/2014/main" id="{1EB9FBD5-6FA6-4542-BFB4-7AD9786D0149}"/>
              </a:ext>
            </a:extLst>
          </p:cNvPr>
          <p:cNvGrpSpPr/>
          <p:nvPr/>
        </p:nvGrpSpPr>
        <p:grpSpPr>
          <a:xfrm>
            <a:off x="5211985" y="1624566"/>
            <a:ext cx="6295247" cy="1280948"/>
            <a:chOff x="6087187" y="2174970"/>
            <a:chExt cx="3424608" cy="1167513"/>
          </a:xfrm>
        </p:grpSpPr>
        <p:sp>
          <p:nvSpPr>
            <p:cNvPr id="21" name="文本框 20">
              <a:extLst>
                <a:ext uri="{FF2B5EF4-FFF2-40B4-BE49-F238E27FC236}">
                  <a16:creationId xmlns:a16="http://schemas.microsoft.com/office/drawing/2014/main" id="{04006B0A-2523-4F04-9A73-7438C5322F48}"/>
                </a:ext>
              </a:extLst>
            </p:cNvPr>
            <p:cNvSpPr txBox="1"/>
            <p:nvPr/>
          </p:nvSpPr>
          <p:spPr>
            <a:xfrm>
              <a:off x="6087187" y="2174970"/>
              <a:ext cx="1577947" cy="10098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7200" b="0" i="0" u="none" strike="noStrike" kern="1200" cap="none" spc="0" normalizeH="0" baseline="0" noProof="0" dirty="0">
                <a:ln>
                  <a:noFill/>
                </a:ln>
                <a:solidFill>
                  <a:srgbClr val="3EA6FD"/>
                </a:solidFill>
                <a:effectLst/>
                <a:uLnTx/>
                <a:uFillTx/>
                <a:latin typeface="OPPOSans B"/>
                <a:ea typeface="+mj-ea"/>
                <a:cs typeface="+mn-cs"/>
              </a:endParaRPr>
            </a:p>
          </p:txBody>
        </p:sp>
        <p:sp>
          <p:nvSpPr>
            <p:cNvPr id="22" name="矩形 21">
              <a:extLst>
                <a:ext uri="{FF2B5EF4-FFF2-40B4-BE49-F238E27FC236}">
                  <a16:creationId xmlns:a16="http://schemas.microsoft.com/office/drawing/2014/main" id="{235AF4C0-5F74-477A-A8AF-CBD5E8018846}"/>
                </a:ext>
              </a:extLst>
            </p:cNvPr>
            <p:cNvSpPr/>
            <p:nvPr/>
          </p:nvSpPr>
          <p:spPr>
            <a:xfrm>
              <a:off x="6165851" y="3127039"/>
              <a:ext cx="3345944"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3EA6FD"/>
                </a:solidFill>
                <a:effectLst/>
                <a:uLnTx/>
                <a:uFillTx/>
                <a:latin typeface="OPPOSans R"/>
                <a:cs typeface="+mn-cs"/>
              </a:endParaRPr>
            </a:p>
          </p:txBody>
        </p:sp>
        <p:sp>
          <p:nvSpPr>
            <p:cNvPr id="23" name="文本框 22">
              <a:extLst>
                <a:ext uri="{FF2B5EF4-FFF2-40B4-BE49-F238E27FC236}">
                  <a16:creationId xmlns:a16="http://schemas.microsoft.com/office/drawing/2014/main" id="{E93E975B-F0FB-42ED-A02B-6E4CEB51AA76}"/>
                </a:ext>
              </a:extLst>
            </p:cNvPr>
            <p:cNvSpPr txBox="1"/>
            <p:nvPr/>
          </p:nvSpPr>
          <p:spPr>
            <a:xfrm>
              <a:off x="6971182" y="2411721"/>
              <a:ext cx="2462213" cy="44883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rgbClr val="3EA6FD"/>
                </a:solidFill>
                <a:effectLst/>
                <a:uLnTx/>
                <a:uFillTx/>
                <a:latin typeface="OPPOSans B"/>
                <a:ea typeface="+mj-ea"/>
                <a:cs typeface="+mn-cs"/>
              </a:endParaRPr>
            </a:p>
          </p:txBody>
        </p:sp>
        <p:sp>
          <p:nvSpPr>
            <p:cNvPr id="24" name="文本框 23">
              <a:extLst>
                <a:ext uri="{FF2B5EF4-FFF2-40B4-BE49-F238E27FC236}">
                  <a16:creationId xmlns:a16="http://schemas.microsoft.com/office/drawing/2014/main" id="{3D9B3239-17A3-441A-AE7C-4A314C28BECC}"/>
                </a:ext>
              </a:extLst>
            </p:cNvPr>
            <p:cNvSpPr txBox="1"/>
            <p:nvPr/>
          </p:nvSpPr>
          <p:spPr>
            <a:xfrm>
              <a:off x="7665134" y="2842871"/>
              <a:ext cx="1846660" cy="154913"/>
            </a:xfrm>
            <a:prstGeom prst="rect">
              <a:avLst/>
            </a:prstGeom>
            <a:noFill/>
          </p:spPr>
          <p:txBody>
            <a:bodyPr wrap="square" lIns="0" tIns="0" rIns="0" bIns="0" rtlCol="0"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3EA6FD"/>
                </a:solidFill>
                <a:effectLst/>
                <a:uLnTx/>
                <a:uFillTx/>
                <a:latin typeface="OPPOSans R"/>
                <a:cs typeface="+mn-cs"/>
              </a:endParaRPr>
            </a:p>
          </p:txBody>
        </p:sp>
      </p:grpSp>
      <p:sp>
        <p:nvSpPr>
          <p:cNvPr id="30" name="文本框 29">
            <a:extLst>
              <a:ext uri="{FF2B5EF4-FFF2-40B4-BE49-F238E27FC236}">
                <a16:creationId xmlns:a16="http://schemas.microsoft.com/office/drawing/2014/main" id="{4A4239CB-7463-30A5-7E10-E82FC862E47E}"/>
              </a:ext>
            </a:extLst>
          </p:cNvPr>
          <p:cNvSpPr txBox="1"/>
          <p:nvPr/>
        </p:nvSpPr>
        <p:spPr>
          <a:xfrm>
            <a:off x="6662305" y="911744"/>
            <a:ext cx="401818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3EA6FD"/>
                </a:solidFill>
                <a:effectLst/>
                <a:uLnTx/>
                <a:uFillTx/>
                <a:latin typeface="OPPOSans B"/>
                <a:ea typeface="+mj-ea"/>
                <a:cs typeface="+mn-cs"/>
              </a:rPr>
              <a:t>01 HDR</a:t>
            </a:r>
            <a:r>
              <a:rPr lang="zh-CN" altLang="en-US" sz="3600" dirty="0">
                <a:solidFill>
                  <a:srgbClr val="3EA6FD"/>
                </a:solidFill>
                <a:latin typeface="OPPOSans B"/>
                <a:ea typeface="+mj-ea"/>
              </a:rPr>
              <a:t>介绍</a:t>
            </a:r>
            <a:endParaRPr kumimoji="0" lang="zh-CN" altLang="en-US" sz="3600" b="0" i="0" u="none" strike="noStrike" kern="1200" cap="none" spc="0" normalizeH="0" baseline="0" noProof="0" dirty="0">
              <a:ln>
                <a:noFill/>
              </a:ln>
              <a:solidFill>
                <a:srgbClr val="3EA6FD"/>
              </a:solidFill>
              <a:effectLst/>
              <a:uLnTx/>
              <a:uFillTx/>
              <a:latin typeface="OPPOSans B"/>
              <a:ea typeface="+mj-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R"/>
              <a:cs typeface="+mn-cs"/>
            </a:endParaRPr>
          </a:p>
        </p:txBody>
      </p:sp>
      <p:sp>
        <p:nvSpPr>
          <p:cNvPr id="31" name="文本框 30">
            <a:extLst>
              <a:ext uri="{FF2B5EF4-FFF2-40B4-BE49-F238E27FC236}">
                <a16:creationId xmlns:a16="http://schemas.microsoft.com/office/drawing/2014/main" id="{08E0E5EE-5EF1-C1D0-305C-8C2590DD87CF}"/>
              </a:ext>
            </a:extLst>
          </p:cNvPr>
          <p:cNvSpPr txBox="1"/>
          <p:nvPr/>
        </p:nvSpPr>
        <p:spPr>
          <a:xfrm>
            <a:off x="6662305" y="2024761"/>
            <a:ext cx="498952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3EA6FD"/>
                </a:solidFill>
                <a:effectLst/>
                <a:uLnTx/>
                <a:uFillTx/>
                <a:latin typeface="OPPOSans B"/>
                <a:ea typeface="+mj-ea"/>
                <a:cs typeface="+mn-cs"/>
              </a:rPr>
              <a:t>02 HDR</a:t>
            </a:r>
            <a:r>
              <a:rPr kumimoji="0" lang="zh-CN" altLang="en-US" sz="3600" b="0" i="0" u="none" strike="noStrike" kern="1200" cap="none" spc="0" normalizeH="0" baseline="0" noProof="0" dirty="0">
                <a:ln>
                  <a:noFill/>
                </a:ln>
                <a:solidFill>
                  <a:srgbClr val="3EA6FD"/>
                </a:solidFill>
                <a:effectLst/>
                <a:uLnTx/>
                <a:uFillTx/>
                <a:latin typeface="OPPOSans B"/>
                <a:ea typeface="+mj-ea"/>
                <a:cs typeface="+mn-cs"/>
              </a:rPr>
              <a:t>合成</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R"/>
              <a:cs typeface="+mn-cs"/>
            </a:endParaRPr>
          </a:p>
        </p:txBody>
      </p:sp>
      <p:sp>
        <p:nvSpPr>
          <p:cNvPr id="33" name="文本框 32">
            <a:extLst>
              <a:ext uri="{FF2B5EF4-FFF2-40B4-BE49-F238E27FC236}">
                <a16:creationId xmlns:a16="http://schemas.microsoft.com/office/drawing/2014/main" id="{705E7F4B-BAFC-412A-C599-5010BEEBB73C}"/>
              </a:ext>
            </a:extLst>
          </p:cNvPr>
          <p:cNvSpPr txBox="1"/>
          <p:nvPr/>
        </p:nvSpPr>
        <p:spPr>
          <a:xfrm>
            <a:off x="6662305" y="3122525"/>
            <a:ext cx="504272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3EA6FD"/>
                </a:solidFill>
                <a:effectLst/>
                <a:uLnTx/>
                <a:uFillTx/>
                <a:latin typeface="OPPOSans B"/>
                <a:ea typeface="+mj-ea"/>
                <a:cs typeface="+mn-cs"/>
              </a:rPr>
              <a:t>03 HDR</a:t>
            </a:r>
            <a:r>
              <a:rPr lang="zh-CN" altLang="en-US" sz="3600" dirty="0">
                <a:solidFill>
                  <a:srgbClr val="3EA6FD"/>
                </a:solidFill>
                <a:latin typeface="OPPOSans B"/>
                <a:ea typeface="+mj-ea"/>
              </a:rPr>
              <a:t>显示</a:t>
            </a:r>
            <a:endParaRPr kumimoji="0" lang="zh-CN" altLang="en-US" sz="3600" b="0" i="0" u="none" strike="noStrike" kern="1200" cap="none" spc="0" normalizeH="0" baseline="0" noProof="0" dirty="0">
              <a:ln>
                <a:noFill/>
              </a:ln>
              <a:solidFill>
                <a:srgbClr val="3EA6FD"/>
              </a:solidFill>
              <a:effectLst/>
              <a:uLnTx/>
              <a:uFillTx/>
              <a:latin typeface="OPPOSans B"/>
              <a:ea typeface="+mj-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R"/>
              <a:cs typeface="+mn-cs"/>
            </a:endParaRPr>
          </a:p>
        </p:txBody>
      </p:sp>
      <p:sp>
        <p:nvSpPr>
          <p:cNvPr id="5" name="文本框 4">
            <a:extLst>
              <a:ext uri="{FF2B5EF4-FFF2-40B4-BE49-F238E27FC236}">
                <a16:creationId xmlns:a16="http://schemas.microsoft.com/office/drawing/2014/main" id="{22235C91-D0C8-E196-4651-92CA19287E60}"/>
              </a:ext>
            </a:extLst>
          </p:cNvPr>
          <p:cNvSpPr txBox="1"/>
          <p:nvPr/>
        </p:nvSpPr>
        <p:spPr>
          <a:xfrm>
            <a:off x="6662305" y="4310104"/>
            <a:ext cx="504272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3EA6FD"/>
                </a:solidFill>
                <a:effectLst/>
                <a:uLnTx/>
                <a:uFillTx/>
                <a:latin typeface="OPPOSans B"/>
                <a:ea typeface="+mj-ea"/>
                <a:cs typeface="+mn-cs"/>
              </a:rPr>
              <a:t>04 </a:t>
            </a:r>
            <a:r>
              <a:rPr kumimoji="0" lang="zh-CN" altLang="en-US" sz="3600" b="0" i="0" u="none" strike="noStrike" kern="1200" cap="none" spc="0" normalizeH="0" baseline="0" noProof="0" dirty="0">
                <a:ln>
                  <a:noFill/>
                </a:ln>
                <a:solidFill>
                  <a:srgbClr val="3EA6FD"/>
                </a:solidFill>
                <a:effectLst/>
                <a:uLnTx/>
                <a:uFillTx/>
                <a:latin typeface="OPPOSans B"/>
                <a:ea typeface="+mj-ea"/>
                <a:cs typeface="+mn-cs"/>
              </a:rPr>
              <a:t>课堂总结</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OPPOSans R"/>
              <a:cs typeface="+mn-cs"/>
            </a:endParaRPr>
          </a:p>
        </p:txBody>
      </p:sp>
    </p:spTree>
    <p:extLst>
      <p:ext uri="{BB962C8B-B14F-4D97-AF65-F5344CB8AC3E}">
        <p14:creationId xmlns:p14="http://schemas.microsoft.com/office/powerpoint/2010/main" val="946520721"/>
      </p:ext>
    </p:extLst>
  </p:cSld>
  <p:clrMapOvr>
    <a:masterClrMapping/>
  </p:clrMapOvr>
  <mc:AlternateContent xmlns:mc="http://schemas.openxmlformats.org/markup-compatibility/2006" xmlns:p14="http://schemas.microsoft.com/office/powerpoint/2010/main">
    <mc:Choice Requires="p14">
      <p:transition p14:dur="0" advTm="500"/>
    </mc:Choice>
    <mc:Fallback xmlns="">
      <p:transition advTm="5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a:t>
            </a:r>
            <a:r>
              <a:rPr lang="zh-CN" altLang="en-US" dirty="0"/>
              <a:t>相机内部图像处理流程</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5559DD52-0C82-E6E7-ADC9-0C5DF3390F8C}"/>
              </a:ext>
            </a:extLst>
          </p:cNvPr>
          <p:cNvPicPr>
            <a:picLocks noChangeAspect="1"/>
          </p:cNvPicPr>
          <p:nvPr/>
        </p:nvPicPr>
        <p:blipFill>
          <a:blip r:embed="rId2"/>
          <a:stretch>
            <a:fillRect/>
          </a:stretch>
        </p:blipFill>
        <p:spPr>
          <a:xfrm>
            <a:off x="1566544" y="1193542"/>
            <a:ext cx="8786822" cy="4114803"/>
          </a:xfrm>
          <a:prstGeom prst="rect">
            <a:avLst/>
          </a:prstGeom>
        </p:spPr>
      </p:pic>
      <p:pic>
        <p:nvPicPr>
          <p:cNvPr id="5" name="图片 4">
            <a:extLst>
              <a:ext uri="{FF2B5EF4-FFF2-40B4-BE49-F238E27FC236}">
                <a16:creationId xmlns:a16="http://schemas.microsoft.com/office/drawing/2014/main" id="{9B390E35-FB48-E19D-5076-564778C5A3DA}"/>
              </a:ext>
            </a:extLst>
          </p:cNvPr>
          <p:cNvPicPr>
            <a:picLocks noChangeAspect="1"/>
          </p:cNvPicPr>
          <p:nvPr/>
        </p:nvPicPr>
        <p:blipFill>
          <a:blip r:embed="rId3"/>
          <a:stretch>
            <a:fillRect/>
          </a:stretch>
        </p:blipFill>
        <p:spPr>
          <a:xfrm>
            <a:off x="549947" y="2090322"/>
            <a:ext cx="10820015" cy="3108295"/>
          </a:xfrm>
          <a:prstGeom prst="rect">
            <a:avLst/>
          </a:prstGeom>
        </p:spPr>
      </p:pic>
    </p:spTree>
    <p:extLst>
      <p:ext uri="{BB962C8B-B14F-4D97-AF65-F5344CB8AC3E}">
        <p14:creationId xmlns:p14="http://schemas.microsoft.com/office/powerpoint/2010/main" val="41071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a:t>
            </a:r>
            <a:r>
              <a:rPr lang="zh-CN" altLang="en-US" dirty="0"/>
              <a:t>线性</a:t>
            </a:r>
            <a:r>
              <a:rPr lang="en-US" altLang="zh-CN" dirty="0"/>
              <a:t>-raw</a:t>
            </a:r>
            <a:r>
              <a:rPr lang="zh-CN" altLang="en-US" dirty="0"/>
              <a:t>图像融合</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F2E476E2-FBA0-646D-9C61-84E2CB4CF982}"/>
              </a:ext>
            </a:extLst>
          </p:cNvPr>
          <p:cNvPicPr>
            <a:picLocks noChangeAspect="1"/>
          </p:cNvPicPr>
          <p:nvPr/>
        </p:nvPicPr>
        <p:blipFill>
          <a:blip r:embed="rId2"/>
          <a:stretch>
            <a:fillRect/>
          </a:stretch>
        </p:blipFill>
        <p:spPr>
          <a:xfrm>
            <a:off x="665683" y="1336597"/>
            <a:ext cx="10442110" cy="4574085"/>
          </a:xfrm>
          <a:prstGeom prst="rect">
            <a:avLst/>
          </a:prstGeom>
        </p:spPr>
      </p:pic>
    </p:spTree>
    <p:extLst>
      <p:ext uri="{BB962C8B-B14F-4D97-AF65-F5344CB8AC3E}">
        <p14:creationId xmlns:p14="http://schemas.microsoft.com/office/powerpoint/2010/main" val="2225062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a:t>
            </a:r>
            <a:r>
              <a:rPr lang="zh-CN" altLang="en-US" dirty="0"/>
              <a:t>过曝</a:t>
            </a:r>
            <a:r>
              <a:rPr lang="en-US" altLang="zh-CN" dirty="0"/>
              <a:t>/</a:t>
            </a:r>
            <a:r>
              <a:rPr lang="zh-CN" altLang="en-US" dirty="0"/>
              <a:t>欠曝</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278054BE-3AC7-F988-4147-861EC3E95616}"/>
              </a:ext>
            </a:extLst>
          </p:cNvPr>
          <p:cNvPicPr>
            <a:picLocks noChangeAspect="1"/>
          </p:cNvPicPr>
          <p:nvPr/>
        </p:nvPicPr>
        <p:blipFill>
          <a:blip r:embed="rId2"/>
          <a:stretch>
            <a:fillRect/>
          </a:stretch>
        </p:blipFill>
        <p:spPr>
          <a:xfrm>
            <a:off x="1196928" y="1093374"/>
            <a:ext cx="9622579" cy="5040796"/>
          </a:xfrm>
          <a:prstGeom prst="rect">
            <a:avLst/>
          </a:prstGeom>
        </p:spPr>
      </p:pic>
    </p:spTree>
    <p:extLst>
      <p:ext uri="{BB962C8B-B14F-4D97-AF65-F5344CB8AC3E}">
        <p14:creationId xmlns:p14="http://schemas.microsoft.com/office/powerpoint/2010/main" val="1666465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a:t>
            </a:r>
            <a:r>
              <a:rPr lang="zh-CN" altLang="en-US" dirty="0"/>
              <a:t>线性</a:t>
            </a:r>
            <a:r>
              <a:rPr lang="en-US" altLang="zh-CN" dirty="0"/>
              <a:t>-raw</a:t>
            </a:r>
            <a:r>
              <a:rPr lang="zh-CN" altLang="en-US" dirty="0"/>
              <a:t>图像融合</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7" name="图片 6">
            <a:extLst>
              <a:ext uri="{FF2B5EF4-FFF2-40B4-BE49-F238E27FC236}">
                <a16:creationId xmlns:a16="http://schemas.microsoft.com/office/drawing/2014/main" id="{D3484D38-CD15-5A61-0B54-1DCE85FA7AC8}"/>
              </a:ext>
            </a:extLst>
          </p:cNvPr>
          <p:cNvPicPr>
            <a:picLocks noChangeAspect="1"/>
          </p:cNvPicPr>
          <p:nvPr/>
        </p:nvPicPr>
        <p:blipFill>
          <a:blip r:embed="rId2"/>
          <a:stretch>
            <a:fillRect/>
          </a:stretch>
        </p:blipFill>
        <p:spPr>
          <a:xfrm>
            <a:off x="949757" y="1140543"/>
            <a:ext cx="10292486" cy="4814856"/>
          </a:xfrm>
          <a:prstGeom prst="rect">
            <a:avLst/>
          </a:prstGeom>
        </p:spPr>
      </p:pic>
    </p:spTree>
    <p:extLst>
      <p:ext uri="{BB962C8B-B14F-4D97-AF65-F5344CB8AC3E}">
        <p14:creationId xmlns:p14="http://schemas.microsoft.com/office/powerpoint/2010/main" val="257057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a:t>
            </a:r>
            <a:r>
              <a:rPr lang="zh-CN" altLang="en-US" dirty="0"/>
              <a:t>相机内部图像处理流程</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5" name="图片 4">
            <a:extLst>
              <a:ext uri="{FF2B5EF4-FFF2-40B4-BE49-F238E27FC236}">
                <a16:creationId xmlns:a16="http://schemas.microsoft.com/office/drawing/2014/main" id="{0B558A38-462F-D896-BD68-A960F25C0FAE}"/>
              </a:ext>
            </a:extLst>
          </p:cNvPr>
          <p:cNvPicPr>
            <a:picLocks noChangeAspect="1"/>
          </p:cNvPicPr>
          <p:nvPr/>
        </p:nvPicPr>
        <p:blipFill>
          <a:blip r:embed="rId2"/>
          <a:stretch>
            <a:fillRect/>
          </a:stretch>
        </p:blipFill>
        <p:spPr>
          <a:xfrm>
            <a:off x="783815" y="1941935"/>
            <a:ext cx="10352981" cy="2974129"/>
          </a:xfrm>
          <a:prstGeom prst="rect">
            <a:avLst/>
          </a:prstGeom>
        </p:spPr>
      </p:pic>
    </p:spTree>
    <p:extLst>
      <p:ext uri="{BB962C8B-B14F-4D97-AF65-F5344CB8AC3E}">
        <p14:creationId xmlns:p14="http://schemas.microsoft.com/office/powerpoint/2010/main" val="3009475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a:t>
            </a:r>
            <a:r>
              <a:rPr lang="zh-CN" altLang="en-US" dirty="0"/>
              <a:t>非线性</a:t>
            </a:r>
            <a:r>
              <a:rPr lang="en-US" altLang="zh-CN" dirty="0"/>
              <a:t>-</a:t>
            </a:r>
            <a:r>
              <a:rPr lang="zh-CN" altLang="en-US" dirty="0"/>
              <a:t>线性化操作</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5" name="图片 4">
            <a:extLst>
              <a:ext uri="{FF2B5EF4-FFF2-40B4-BE49-F238E27FC236}">
                <a16:creationId xmlns:a16="http://schemas.microsoft.com/office/drawing/2014/main" id="{A25DD340-D94C-51C2-1FB1-C0DF503215A6}"/>
              </a:ext>
            </a:extLst>
          </p:cNvPr>
          <p:cNvPicPr>
            <a:picLocks noChangeAspect="1"/>
          </p:cNvPicPr>
          <p:nvPr/>
        </p:nvPicPr>
        <p:blipFill>
          <a:blip r:embed="rId2"/>
          <a:stretch>
            <a:fillRect/>
          </a:stretch>
        </p:blipFill>
        <p:spPr>
          <a:xfrm>
            <a:off x="2630716" y="1024614"/>
            <a:ext cx="5876861" cy="2647546"/>
          </a:xfrm>
          <a:prstGeom prst="rect">
            <a:avLst/>
          </a:prstGeom>
        </p:spPr>
      </p:pic>
      <p:pic>
        <p:nvPicPr>
          <p:cNvPr id="6" name="图片 5">
            <a:extLst>
              <a:ext uri="{FF2B5EF4-FFF2-40B4-BE49-F238E27FC236}">
                <a16:creationId xmlns:a16="http://schemas.microsoft.com/office/drawing/2014/main" id="{8E7279A4-EE4D-EA92-E7F8-B82A3C64E161}"/>
              </a:ext>
            </a:extLst>
          </p:cNvPr>
          <p:cNvPicPr>
            <a:picLocks noChangeAspect="1"/>
          </p:cNvPicPr>
          <p:nvPr/>
        </p:nvPicPr>
        <p:blipFill>
          <a:blip r:embed="rId3"/>
          <a:stretch>
            <a:fillRect/>
          </a:stretch>
        </p:blipFill>
        <p:spPr>
          <a:xfrm>
            <a:off x="2695904" y="3792221"/>
            <a:ext cx="5876861" cy="2664940"/>
          </a:xfrm>
          <a:prstGeom prst="rect">
            <a:avLst/>
          </a:prstGeom>
        </p:spPr>
      </p:pic>
    </p:spTree>
    <p:extLst>
      <p:ext uri="{BB962C8B-B14F-4D97-AF65-F5344CB8AC3E}">
        <p14:creationId xmlns:p14="http://schemas.microsoft.com/office/powerpoint/2010/main" val="2464615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a:t>
            </a:r>
            <a:r>
              <a:rPr lang="zh-CN" altLang="en-US" dirty="0"/>
              <a:t>非线性</a:t>
            </a:r>
            <a:r>
              <a:rPr lang="en-US" altLang="zh-CN" dirty="0"/>
              <a:t>-</a:t>
            </a:r>
            <a:r>
              <a:rPr lang="zh-CN" altLang="en-US" dirty="0"/>
              <a:t>线性化操作</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0B7DFD2B-AA49-2A94-7C1C-B3E6EC8DE66E}"/>
              </a:ext>
            </a:extLst>
          </p:cNvPr>
          <p:cNvPicPr>
            <a:picLocks noChangeAspect="1"/>
          </p:cNvPicPr>
          <p:nvPr/>
        </p:nvPicPr>
        <p:blipFill>
          <a:blip r:embed="rId2"/>
          <a:stretch>
            <a:fillRect/>
          </a:stretch>
        </p:blipFill>
        <p:spPr>
          <a:xfrm>
            <a:off x="904485" y="1431418"/>
            <a:ext cx="10709217" cy="4223232"/>
          </a:xfrm>
          <a:prstGeom prst="rect">
            <a:avLst/>
          </a:prstGeom>
        </p:spPr>
      </p:pic>
    </p:spTree>
    <p:extLst>
      <p:ext uri="{BB962C8B-B14F-4D97-AF65-F5344CB8AC3E}">
        <p14:creationId xmlns:p14="http://schemas.microsoft.com/office/powerpoint/2010/main" val="1779377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a:t>
            </a:r>
            <a:r>
              <a:rPr lang="zh-CN" altLang="en-US" dirty="0"/>
              <a:t>非线性</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8AB2B026-C66E-DDAE-41E1-5F6FEE4A8780}"/>
              </a:ext>
            </a:extLst>
          </p:cNvPr>
          <p:cNvPicPr>
            <a:picLocks noChangeAspect="1"/>
          </p:cNvPicPr>
          <p:nvPr/>
        </p:nvPicPr>
        <p:blipFill>
          <a:blip r:embed="rId2"/>
          <a:stretch>
            <a:fillRect/>
          </a:stretch>
        </p:blipFill>
        <p:spPr>
          <a:xfrm>
            <a:off x="651051" y="1109190"/>
            <a:ext cx="10581410" cy="4494254"/>
          </a:xfrm>
          <a:prstGeom prst="rect">
            <a:avLst/>
          </a:prstGeom>
        </p:spPr>
      </p:pic>
      <p:sp>
        <p:nvSpPr>
          <p:cNvPr id="3" name="文本框 2">
            <a:extLst>
              <a:ext uri="{FF2B5EF4-FFF2-40B4-BE49-F238E27FC236}">
                <a16:creationId xmlns:a16="http://schemas.microsoft.com/office/drawing/2014/main" id="{2C989DDD-423B-F886-B564-6A3B98EAC394}"/>
              </a:ext>
            </a:extLst>
          </p:cNvPr>
          <p:cNvSpPr txBox="1"/>
          <p:nvPr/>
        </p:nvSpPr>
        <p:spPr>
          <a:xfrm>
            <a:off x="877824" y="5084064"/>
            <a:ext cx="11058144" cy="584775"/>
          </a:xfrm>
          <a:prstGeom prst="rect">
            <a:avLst/>
          </a:prstGeom>
          <a:noFill/>
        </p:spPr>
        <p:txBody>
          <a:bodyPr wrap="square" rtlCol="0">
            <a:spAutoFit/>
          </a:bodyPr>
          <a:lstStyle/>
          <a:p>
            <a:r>
              <a:rPr lang="zh-CN" altLang="en-US" sz="3200" b="0" dirty="0">
                <a:solidFill>
                  <a:srgbClr val="000000"/>
                </a:solidFill>
                <a:effectLst/>
                <a:highlight>
                  <a:srgbClr val="FFFFFF"/>
                </a:highlight>
                <a:latin typeface="Consolas" panose="020B0609020204030204" pitchFamily="49" charset="0"/>
              </a:rPr>
              <a:t>我们的目标：</a:t>
            </a:r>
            <a:r>
              <a:rPr lang="zh-CN" altLang="en-US" sz="3200" b="1" dirty="0">
                <a:solidFill>
                  <a:srgbClr val="000080"/>
                </a:solidFill>
                <a:effectLst/>
                <a:highlight>
                  <a:srgbClr val="FFFFFF"/>
                </a:highlight>
                <a:latin typeface="Consolas" panose="020B0609020204030204" pitchFamily="49" charset="0"/>
              </a:rPr>
              <a:t>恢复相机响应曲线，然后恢复现实的辐照值</a:t>
            </a:r>
            <a:r>
              <a:rPr lang="zh-CN" altLang="en-US" sz="3200" b="0" dirty="0">
                <a:solidFill>
                  <a:srgbClr val="000000"/>
                </a:solidFill>
                <a:effectLst/>
                <a:highlight>
                  <a:srgbClr val="FFFFFF"/>
                </a:highlight>
                <a:latin typeface="Consolas" panose="020B0609020204030204" pitchFamily="49" charset="0"/>
              </a:rPr>
              <a:t>。</a:t>
            </a:r>
          </a:p>
        </p:txBody>
      </p:sp>
    </p:spTree>
    <p:extLst>
      <p:ext uri="{BB962C8B-B14F-4D97-AF65-F5344CB8AC3E}">
        <p14:creationId xmlns:p14="http://schemas.microsoft.com/office/powerpoint/2010/main" val="3173945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 </a:t>
            </a:r>
            <a:r>
              <a:rPr lang="zh-CN" altLang="en-US" dirty="0"/>
              <a:t>具体实现</a:t>
            </a:r>
            <a:r>
              <a:rPr lang="en-US" altLang="zh-CN" dirty="0"/>
              <a:t>-</a:t>
            </a:r>
            <a:r>
              <a:rPr lang="en-US" altLang="zh-CN" dirty="0" err="1"/>
              <a:t>Debevec</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3" name="图片 2">
            <a:extLst>
              <a:ext uri="{FF2B5EF4-FFF2-40B4-BE49-F238E27FC236}">
                <a16:creationId xmlns:a16="http://schemas.microsoft.com/office/drawing/2014/main" id="{C38DB1A7-18BB-6497-1C63-168B0F3F2893}"/>
              </a:ext>
            </a:extLst>
          </p:cNvPr>
          <p:cNvPicPr>
            <a:picLocks noChangeAspect="1"/>
          </p:cNvPicPr>
          <p:nvPr/>
        </p:nvPicPr>
        <p:blipFill>
          <a:blip r:embed="rId2"/>
          <a:stretch>
            <a:fillRect/>
          </a:stretch>
        </p:blipFill>
        <p:spPr>
          <a:xfrm>
            <a:off x="263526" y="1934734"/>
            <a:ext cx="5096698" cy="3164098"/>
          </a:xfrm>
          <a:prstGeom prst="rect">
            <a:avLst/>
          </a:prstGeom>
        </p:spPr>
      </p:pic>
      <p:sp>
        <p:nvSpPr>
          <p:cNvPr id="9" name="文本框 8">
            <a:extLst>
              <a:ext uri="{FF2B5EF4-FFF2-40B4-BE49-F238E27FC236}">
                <a16:creationId xmlns:a16="http://schemas.microsoft.com/office/drawing/2014/main" id="{EEE34B1C-8944-8F61-E40D-F541D36471B3}"/>
              </a:ext>
            </a:extLst>
          </p:cNvPr>
          <p:cNvSpPr txBox="1"/>
          <p:nvPr/>
        </p:nvSpPr>
        <p:spPr>
          <a:xfrm>
            <a:off x="5634335" y="5744112"/>
            <a:ext cx="6055355" cy="461665"/>
          </a:xfrm>
          <a:prstGeom prst="rect">
            <a:avLst/>
          </a:prstGeom>
          <a:noFill/>
        </p:spPr>
        <p:txBody>
          <a:bodyPr wrap="square" rtlCol="0">
            <a:spAutoFit/>
          </a:bodyPr>
          <a:lstStyle/>
          <a:p>
            <a:r>
              <a:rPr lang="zh-CN" altLang="en-US" sz="2400" dirty="0"/>
              <a:t>目标：求</a:t>
            </a:r>
            <a:r>
              <a:rPr lang="en-US" altLang="zh-CN" sz="2400" dirty="0"/>
              <a:t>g(</a:t>
            </a:r>
            <a:r>
              <a:rPr lang="zh-CN" altLang="en-US" sz="2400" dirty="0">
                <a:solidFill>
                  <a:srgbClr val="FF0000"/>
                </a:solidFill>
              </a:rPr>
              <a:t>相机响应曲线标定</a:t>
            </a:r>
            <a:r>
              <a:rPr lang="en-US" altLang="zh-CN" sz="2400" dirty="0"/>
              <a:t>)</a:t>
            </a:r>
            <a:endParaRPr lang="zh-CN" altLang="en-US" sz="2400" dirty="0"/>
          </a:p>
        </p:txBody>
      </p:sp>
      <p:sp>
        <p:nvSpPr>
          <p:cNvPr id="4" name="文本框 3">
            <a:extLst>
              <a:ext uri="{FF2B5EF4-FFF2-40B4-BE49-F238E27FC236}">
                <a16:creationId xmlns:a16="http://schemas.microsoft.com/office/drawing/2014/main" id="{32830779-47A5-99FB-2625-49F0A5B8D806}"/>
              </a:ext>
            </a:extLst>
          </p:cNvPr>
          <p:cNvSpPr txBox="1"/>
          <p:nvPr/>
        </p:nvSpPr>
        <p:spPr>
          <a:xfrm>
            <a:off x="5542704" y="1031246"/>
            <a:ext cx="6174029" cy="646331"/>
          </a:xfrm>
          <a:prstGeom prst="rect">
            <a:avLst/>
          </a:prstGeom>
          <a:noFill/>
        </p:spPr>
        <p:txBody>
          <a:bodyPr wrap="square" rtlCol="0">
            <a:spAutoFit/>
          </a:bodyPr>
          <a:lstStyle/>
          <a:p>
            <a:r>
              <a:rPr lang="en-US" altLang="zh-CN" b="1" dirty="0"/>
              <a:t>Zij</a:t>
            </a:r>
            <a:r>
              <a:rPr lang="zh-CN" altLang="en-US" b="1" dirty="0"/>
              <a:t>表示第</a:t>
            </a:r>
            <a:r>
              <a:rPr lang="en-US" altLang="zh-CN" b="1" dirty="0"/>
              <a:t>j</a:t>
            </a:r>
            <a:r>
              <a:rPr lang="zh-CN" altLang="en-US" b="1" dirty="0"/>
              <a:t>张图片的第</a:t>
            </a:r>
            <a:r>
              <a:rPr lang="en-US" altLang="zh-CN" b="1" dirty="0" err="1"/>
              <a:t>i</a:t>
            </a:r>
            <a:r>
              <a:rPr lang="zh-CN" altLang="en-US" b="1" dirty="0"/>
              <a:t>个像素的值</a:t>
            </a:r>
            <a:endParaRPr lang="en-US" altLang="zh-CN" b="1" dirty="0"/>
          </a:p>
          <a:p>
            <a:r>
              <a:rPr lang="en-US" altLang="zh-CN" b="1" dirty="0"/>
              <a:t>Ei</a:t>
            </a:r>
            <a:r>
              <a:rPr lang="zh-CN" altLang="en-US" b="1" dirty="0"/>
              <a:t>为照片中第</a:t>
            </a:r>
            <a:r>
              <a:rPr lang="en-US" altLang="zh-CN" b="1" dirty="0" err="1"/>
              <a:t>i</a:t>
            </a:r>
            <a:r>
              <a:rPr lang="zh-CN" altLang="en-US" b="1" dirty="0"/>
              <a:t>个像素对应的位置在现实世界的辐照度值：</a:t>
            </a:r>
            <a:endParaRPr lang="en-US" altLang="zh-CN" b="1" dirty="0"/>
          </a:p>
        </p:txBody>
      </p:sp>
      <p:pic>
        <p:nvPicPr>
          <p:cNvPr id="10" name="图片 9">
            <a:extLst>
              <a:ext uri="{FF2B5EF4-FFF2-40B4-BE49-F238E27FC236}">
                <a16:creationId xmlns:a16="http://schemas.microsoft.com/office/drawing/2014/main" id="{E0F700DF-938D-8E46-3370-337E57D4E15C}"/>
              </a:ext>
            </a:extLst>
          </p:cNvPr>
          <p:cNvPicPr>
            <a:picLocks noChangeAspect="1"/>
          </p:cNvPicPr>
          <p:nvPr/>
        </p:nvPicPr>
        <p:blipFill>
          <a:blip r:embed="rId3"/>
          <a:stretch>
            <a:fillRect/>
          </a:stretch>
        </p:blipFill>
        <p:spPr>
          <a:xfrm>
            <a:off x="5542704" y="1676127"/>
            <a:ext cx="5612543" cy="3886083"/>
          </a:xfrm>
          <a:prstGeom prst="rect">
            <a:avLst/>
          </a:prstGeom>
        </p:spPr>
      </p:pic>
      <p:sp>
        <p:nvSpPr>
          <p:cNvPr id="11" name="文本框 10">
            <a:extLst>
              <a:ext uri="{FF2B5EF4-FFF2-40B4-BE49-F238E27FC236}">
                <a16:creationId xmlns:a16="http://schemas.microsoft.com/office/drawing/2014/main" id="{5D057658-51AF-C3DF-71F5-F306719D3CD1}"/>
              </a:ext>
            </a:extLst>
          </p:cNvPr>
          <p:cNvSpPr txBox="1"/>
          <p:nvPr/>
        </p:nvSpPr>
        <p:spPr>
          <a:xfrm>
            <a:off x="343814" y="1187387"/>
            <a:ext cx="5016409" cy="523220"/>
          </a:xfrm>
          <a:prstGeom prst="rect">
            <a:avLst/>
          </a:prstGeom>
          <a:noFill/>
        </p:spPr>
        <p:txBody>
          <a:bodyPr wrap="square" rtlCol="0">
            <a:spAutoFit/>
          </a:bodyPr>
          <a:lstStyle/>
          <a:p>
            <a:r>
              <a:rPr lang="en-US" altLang="zh-CN" sz="2800" b="1" dirty="0"/>
              <a:t>Step1:</a:t>
            </a:r>
            <a:r>
              <a:rPr lang="zh-CN" altLang="en-US" sz="2800" b="1" dirty="0"/>
              <a:t>相机响应曲线</a:t>
            </a:r>
            <a:r>
              <a:rPr lang="en-US" altLang="zh-CN" sz="2800" b="1" dirty="0"/>
              <a:t>(CRF)</a:t>
            </a:r>
            <a:r>
              <a:rPr lang="zh-CN" altLang="en-US" sz="2800" b="1" dirty="0"/>
              <a:t>标定</a:t>
            </a:r>
          </a:p>
        </p:txBody>
      </p:sp>
    </p:spTree>
    <p:extLst>
      <p:ext uri="{BB962C8B-B14F-4D97-AF65-F5344CB8AC3E}">
        <p14:creationId xmlns:p14="http://schemas.microsoft.com/office/powerpoint/2010/main" val="3956575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10065536" cy="462360"/>
          </a:xfrm>
        </p:spPr>
        <p:txBody>
          <a:bodyPr/>
          <a:lstStyle/>
          <a:p>
            <a:r>
              <a:rPr lang="zh-CN" altLang="en-US" dirty="0"/>
              <a:t>图像融合</a:t>
            </a:r>
            <a:r>
              <a:rPr lang="en-US" altLang="zh-CN" dirty="0"/>
              <a:t>: </a:t>
            </a:r>
            <a:r>
              <a:rPr lang="zh-CN" altLang="en-US" dirty="0"/>
              <a:t>具体实现</a:t>
            </a:r>
            <a:r>
              <a:rPr lang="en-US" altLang="zh-CN" dirty="0"/>
              <a:t>-</a:t>
            </a:r>
            <a:r>
              <a:rPr lang="en-US" altLang="zh-CN" dirty="0" err="1"/>
              <a:t>Debevec</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5" name="文本框 4">
            <a:extLst>
              <a:ext uri="{FF2B5EF4-FFF2-40B4-BE49-F238E27FC236}">
                <a16:creationId xmlns:a16="http://schemas.microsoft.com/office/drawing/2014/main" id="{E0F07509-247D-3EFD-CE0A-40CFA55FBB1B}"/>
              </a:ext>
            </a:extLst>
          </p:cNvPr>
          <p:cNvSpPr txBox="1"/>
          <p:nvPr/>
        </p:nvSpPr>
        <p:spPr>
          <a:xfrm>
            <a:off x="85344" y="3119488"/>
            <a:ext cx="1082650" cy="369332"/>
          </a:xfrm>
          <a:prstGeom prst="rect">
            <a:avLst/>
          </a:prstGeom>
          <a:noFill/>
        </p:spPr>
        <p:txBody>
          <a:bodyPr wrap="square" rtlCol="0">
            <a:spAutoFit/>
          </a:bodyPr>
          <a:lstStyle/>
          <a:p>
            <a:r>
              <a:rPr lang="zh-CN" altLang="en-US" b="1" dirty="0"/>
              <a:t>方程组：</a:t>
            </a:r>
          </a:p>
        </p:txBody>
      </p:sp>
      <p:pic>
        <p:nvPicPr>
          <p:cNvPr id="6" name="图片 5">
            <a:extLst>
              <a:ext uri="{FF2B5EF4-FFF2-40B4-BE49-F238E27FC236}">
                <a16:creationId xmlns:a16="http://schemas.microsoft.com/office/drawing/2014/main" id="{3BD0678B-A52B-C9EB-2464-089320187B98}"/>
              </a:ext>
            </a:extLst>
          </p:cNvPr>
          <p:cNvPicPr>
            <a:picLocks noChangeAspect="1"/>
          </p:cNvPicPr>
          <p:nvPr/>
        </p:nvPicPr>
        <p:blipFill>
          <a:blip r:embed="rId2"/>
          <a:stretch>
            <a:fillRect/>
          </a:stretch>
        </p:blipFill>
        <p:spPr>
          <a:xfrm>
            <a:off x="263526" y="1011490"/>
            <a:ext cx="3284346" cy="2038965"/>
          </a:xfrm>
          <a:prstGeom prst="rect">
            <a:avLst/>
          </a:prstGeom>
        </p:spPr>
      </p:pic>
      <p:pic>
        <p:nvPicPr>
          <p:cNvPr id="8" name="图片 7">
            <a:extLst>
              <a:ext uri="{FF2B5EF4-FFF2-40B4-BE49-F238E27FC236}">
                <a16:creationId xmlns:a16="http://schemas.microsoft.com/office/drawing/2014/main" id="{943BF828-3090-4A4D-BE37-7ED73F457DF7}"/>
              </a:ext>
            </a:extLst>
          </p:cNvPr>
          <p:cNvPicPr>
            <a:picLocks noChangeAspect="1"/>
          </p:cNvPicPr>
          <p:nvPr/>
        </p:nvPicPr>
        <p:blipFill>
          <a:blip r:embed="rId3"/>
          <a:stretch>
            <a:fillRect/>
          </a:stretch>
        </p:blipFill>
        <p:spPr>
          <a:xfrm>
            <a:off x="1230583" y="3051706"/>
            <a:ext cx="2857899" cy="504895"/>
          </a:xfrm>
          <a:prstGeom prst="rect">
            <a:avLst/>
          </a:prstGeom>
        </p:spPr>
      </p:pic>
      <p:sp>
        <p:nvSpPr>
          <p:cNvPr id="10" name="文本框 9">
            <a:extLst>
              <a:ext uri="{FF2B5EF4-FFF2-40B4-BE49-F238E27FC236}">
                <a16:creationId xmlns:a16="http://schemas.microsoft.com/office/drawing/2014/main" id="{5EE6FF5E-2A62-518C-A496-EF2830F3489A}"/>
              </a:ext>
            </a:extLst>
          </p:cNvPr>
          <p:cNvSpPr txBox="1"/>
          <p:nvPr/>
        </p:nvSpPr>
        <p:spPr>
          <a:xfrm>
            <a:off x="85344" y="3556601"/>
            <a:ext cx="5548991" cy="369332"/>
          </a:xfrm>
          <a:prstGeom prst="rect">
            <a:avLst/>
          </a:prstGeom>
          <a:noFill/>
        </p:spPr>
        <p:txBody>
          <a:bodyPr wrap="square" rtlCol="0">
            <a:spAutoFit/>
          </a:bodyPr>
          <a:lstStyle/>
          <a:p>
            <a:r>
              <a:rPr lang="zh-CN" altLang="en-US" b="1" dirty="0"/>
              <a:t>目标</a:t>
            </a:r>
            <a:r>
              <a:rPr lang="zh-CN" altLang="en-US" dirty="0"/>
              <a:t>：</a:t>
            </a:r>
            <a:r>
              <a:rPr lang="zh-CN" altLang="en-US" b="1" dirty="0"/>
              <a:t>求函数</a:t>
            </a:r>
            <a:r>
              <a:rPr lang="en-US" altLang="zh-CN" b="1" dirty="0"/>
              <a:t>g</a:t>
            </a:r>
            <a:r>
              <a:rPr lang="zh-CN" altLang="en-US" b="1" dirty="0"/>
              <a:t>，从而获得线性化后的响应函数</a:t>
            </a:r>
            <a:r>
              <a:rPr lang="en-US" altLang="zh-CN" b="1" dirty="0"/>
              <a:t>f</a:t>
            </a:r>
            <a:endParaRPr lang="zh-CN" altLang="en-US" b="1" dirty="0"/>
          </a:p>
        </p:txBody>
      </p:sp>
      <p:sp>
        <p:nvSpPr>
          <p:cNvPr id="11" name="文本框 10">
            <a:extLst>
              <a:ext uri="{FF2B5EF4-FFF2-40B4-BE49-F238E27FC236}">
                <a16:creationId xmlns:a16="http://schemas.microsoft.com/office/drawing/2014/main" id="{353006FD-BB7D-4E90-14DE-AB755FBE4B0E}"/>
              </a:ext>
            </a:extLst>
          </p:cNvPr>
          <p:cNvSpPr txBox="1"/>
          <p:nvPr/>
        </p:nvSpPr>
        <p:spPr>
          <a:xfrm>
            <a:off x="42671" y="3946300"/>
            <a:ext cx="5634335"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方程个数</a:t>
            </a:r>
            <a:r>
              <a:rPr lang="zh-CN" altLang="en-US" dirty="0"/>
              <a:t>：</a:t>
            </a:r>
            <a:r>
              <a:rPr lang="en-US" altLang="zh-CN" dirty="0"/>
              <a:t>NP(1&lt;=</a:t>
            </a:r>
            <a:r>
              <a:rPr lang="en-US" altLang="zh-CN" dirty="0" err="1"/>
              <a:t>i</a:t>
            </a:r>
            <a:r>
              <a:rPr lang="en-US" altLang="zh-CN" dirty="0"/>
              <a:t>&lt;=N;1&lt;=j&lt;=P)</a:t>
            </a:r>
          </a:p>
          <a:p>
            <a:pPr marL="742950" lvl="1" indent="-285750">
              <a:buFont typeface="Arial" panose="020B0604020202020204" pitchFamily="34" charset="0"/>
              <a:buChar char="•"/>
            </a:pPr>
            <a:r>
              <a:rPr lang="en-US" altLang="zh-CN" dirty="0"/>
              <a:t>P</a:t>
            </a:r>
            <a:r>
              <a:rPr lang="zh-CN" altLang="en-US" dirty="0"/>
              <a:t>为图像数</a:t>
            </a:r>
            <a:endParaRPr lang="en-US" altLang="zh-CN" dirty="0"/>
          </a:p>
          <a:p>
            <a:pPr marL="742950" lvl="1" indent="-285750">
              <a:buFont typeface="Arial" panose="020B0604020202020204" pitchFamily="34" charset="0"/>
              <a:buChar char="•"/>
            </a:pPr>
            <a:r>
              <a:rPr lang="en-US" altLang="zh-CN" dirty="0"/>
              <a:t>N</a:t>
            </a:r>
            <a:r>
              <a:rPr lang="zh-CN" altLang="en-US" dirty="0"/>
              <a:t>为每张图片所取像素点个数</a:t>
            </a:r>
            <a:endParaRPr lang="en-US" altLang="zh-CN" dirty="0"/>
          </a:p>
          <a:p>
            <a:pPr marL="285750" indent="-285750">
              <a:buFont typeface="Arial" panose="020B0604020202020204" pitchFamily="34" charset="0"/>
              <a:buChar char="•"/>
            </a:pPr>
            <a:r>
              <a:rPr lang="zh-CN" altLang="en-US" b="1" dirty="0"/>
              <a:t>未知数个数</a:t>
            </a:r>
            <a:r>
              <a:rPr lang="zh-CN" altLang="en-US" dirty="0"/>
              <a:t>：</a:t>
            </a:r>
            <a:r>
              <a:rPr lang="en-US" altLang="zh-CN" b="1" dirty="0"/>
              <a:t>(Z</a:t>
            </a:r>
            <a:r>
              <a:rPr lang="en-US" altLang="zh-CN" b="1" baseline="-4000" dirty="0"/>
              <a:t>max</a:t>
            </a:r>
            <a:r>
              <a:rPr lang="en-US" altLang="zh-CN" b="1" dirty="0"/>
              <a:t>-Z</a:t>
            </a:r>
            <a:r>
              <a:rPr lang="en-US" altLang="zh-CN" b="1" baseline="-4000" dirty="0"/>
              <a:t>min</a:t>
            </a:r>
            <a:r>
              <a:rPr lang="en-US" altLang="zh-CN" b="1" dirty="0"/>
              <a:t>+1)</a:t>
            </a:r>
            <a:r>
              <a:rPr lang="zh-CN" altLang="en-US" b="1" dirty="0"/>
              <a:t>个</a:t>
            </a:r>
            <a:r>
              <a:rPr lang="en-US" altLang="zh-CN" b="1" dirty="0"/>
              <a:t>g(Z)</a:t>
            </a:r>
            <a:r>
              <a:rPr lang="zh-CN" altLang="en-US" b="1" dirty="0"/>
              <a:t>的值</a:t>
            </a:r>
            <a:r>
              <a:rPr lang="zh-CN" altLang="en-US" dirty="0"/>
              <a:t>和</a:t>
            </a:r>
            <a:r>
              <a:rPr lang="en-US" altLang="zh-CN" dirty="0"/>
              <a:t>N</a:t>
            </a:r>
            <a:r>
              <a:rPr lang="zh-CN" altLang="en-US" dirty="0"/>
              <a:t>个</a:t>
            </a:r>
            <a:r>
              <a:rPr lang="en-US" altLang="zh-CN" dirty="0" err="1"/>
              <a:t>lnE</a:t>
            </a:r>
            <a:r>
              <a:rPr lang="en-US" altLang="zh-CN" b="1" baseline="-4000" dirty="0" err="1"/>
              <a:t>i</a:t>
            </a:r>
            <a:r>
              <a:rPr lang="zh-CN" altLang="en-US" dirty="0"/>
              <a:t>的值</a:t>
            </a:r>
            <a:endParaRPr lang="en-US" altLang="zh-CN" dirty="0"/>
          </a:p>
          <a:p>
            <a:pPr marL="742950" lvl="1" indent="-285750">
              <a:buFont typeface="Arial" panose="020B0604020202020204" pitchFamily="34" charset="0"/>
              <a:buChar char="•"/>
            </a:pPr>
            <a:r>
              <a:rPr lang="en-US" altLang="zh-CN" dirty="0"/>
              <a:t>g</a:t>
            </a:r>
            <a:r>
              <a:rPr lang="zh-CN" altLang="en-US" dirty="0"/>
              <a:t>是离散的，求得</a:t>
            </a:r>
            <a:r>
              <a:rPr lang="en-US" altLang="zh-CN" b="1" dirty="0"/>
              <a:t>(Z</a:t>
            </a:r>
            <a:r>
              <a:rPr lang="en-US" altLang="zh-CN" b="1" baseline="-4000" dirty="0"/>
              <a:t>max</a:t>
            </a:r>
            <a:r>
              <a:rPr lang="en-US" altLang="zh-CN" b="1" dirty="0"/>
              <a:t>-Z</a:t>
            </a:r>
            <a:r>
              <a:rPr lang="en-US" altLang="zh-CN" b="1" baseline="-4000" dirty="0"/>
              <a:t>min</a:t>
            </a:r>
            <a:r>
              <a:rPr lang="en-US" altLang="zh-CN" b="1" dirty="0"/>
              <a:t>+1)</a:t>
            </a:r>
            <a:r>
              <a:rPr lang="zh-CN" altLang="en-US" b="1" dirty="0"/>
              <a:t>个</a:t>
            </a:r>
            <a:r>
              <a:rPr lang="en-US" altLang="zh-CN" b="1" dirty="0"/>
              <a:t>g(Z)</a:t>
            </a:r>
            <a:r>
              <a:rPr lang="zh-CN" altLang="en-US" b="1" dirty="0"/>
              <a:t>的值后即相当于确定</a:t>
            </a:r>
            <a:r>
              <a:rPr lang="en-US" altLang="zh-CN" b="1" dirty="0"/>
              <a:t>g</a:t>
            </a:r>
            <a:endParaRPr lang="en-US" altLang="zh-CN" dirty="0"/>
          </a:p>
          <a:p>
            <a:pPr marL="742950" lvl="1" indent="-285750">
              <a:buFont typeface="Arial" panose="020B0604020202020204" pitchFamily="34" charset="0"/>
              <a:buChar char="•"/>
            </a:pPr>
            <a:r>
              <a:rPr lang="en-US" altLang="zh-CN" dirty="0"/>
              <a:t>Z</a:t>
            </a:r>
            <a:r>
              <a:rPr lang="zh-CN" altLang="en-US" dirty="0"/>
              <a:t>的域</a:t>
            </a:r>
            <a:r>
              <a:rPr lang="en-US" altLang="zh-CN" dirty="0"/>
              <a:t>(</a:t>
            </a:r>
            <a:r>
              <a:rPr lang="zh-CN" altLang="en-US" dirty="0"/>
              <a:t>像素亮度值</a:t>
            </a:r>
            <a:r>
              <a:rPr lang="en-US" altLang="zh-CN" dirty="0"/>
              <a:t>)</a:t>
            </a:r>
            <a:r>
              <a:rPr lang="zh-CN" altLang="en-US" dirty="0"/>
              <a:t>是有限的。假设</a:t>
            </a:r>
            <a:r>
              <a:rPr lang="en-US" altLang="zh-CN" dirty="0" err="1"/>
              <a:t>Z</a:t>
            </a:r>
            <a:r>
              <a:rPr lang="en-US" altLang="zh-CN" b="1" baseline="-2000" dirty="0" err="1"/>
              <a:t>min</a:t>
            </a:r>
            <a:r>
              <a:rPr lang="zh-CN" altLang="en-US" dirty="0"/>
              <a:t>和</a:t>
            </a:r>
            <a:r>
              <a:rPr lang="en-US" altLang="zh-CN" dirty="0" err="1"/>
              <a:t>Z</a:t>
            </a:r>
            <a:r>
              <a:rPr lang="en-US" altLang="zh-CN" b="1" baseline="-4000" dirty="0" err="1"/>
              <a:t>max</a:t>
            </a:r>
            <a:r>
              <a:rPr lang="zh-CN" altLang="en-US" dirty="0"/>
              <a:t>是最小和最大像素值</a:t>
            </a:r>
            <a:r>
              <a:rPr lang="en-US" altLang="zh-CN" dirty="0"/>
              <a:t>(</a:t>
            </a:r>
            <a:r>
              <a:rPr lang="zh-CN" altLang="en-US" dirty="0"/>
              <a:t>整数</a:t>
            </a:r>
            <a:r>
              <a:rPr lang="en-US" altLang="zh-CN" dirty="0"/>
              <a:t>),</a:t>
            </a:r>
            <a:r>
              <a:rPr lang="zh-CN" altLang="en-US" dirty="0"/>
              <a:t>则需要</a:t>
            </a:r>
            <a:r>
              <a:rPr lang="en-US" altLang="zh-CN" dirty="0"/>
              <a:t>(Z</a:t>
            </a:r>
            <a:r>
              <a:rPr lang="en-US" altLang="zh-CN" b="1" baseline="-4000" dirty="0"/>
              <a:t>max</a:t>
            </a:r>
            <a:r>
              <a:rPr lang="en-US" altLang="zh-CN" dirty="0"/>
              <a:t>-Z</a:t>
            </a:r>
            <a:r>
              <a:rPr lang="en-US" altLang="zh-CN" b="1" baseline="-4000" dirty="0"/>
              <a:t>min+1</a:t>
            </a:r>
            <a:r>
              <a:rPr lang="en-US" altLang="zh-CN" dirty="0"/>
              <a:t>)=</a:t>
            </a:r>
            <a:r>
              <a:rPr lang="en-US" altLang="zh-CN" b="1" dirty="0"/>
              <a:t>256</a:t>
            </a:r>
            <a:r>
              <a:rPr lang="zh-CN" altLang="en-US" b="1" dirty="0"/>
              <a:t>个</a:t>
            </a:r>
            <a:r>
              <a:rPr lang="en-US" altLang="zh-CN" b="1" dirty="0"/>
              <a:t>g(Z)</a:t>
            </a:r>
            <a:r>
              <a:rPr lang="zh-CN" altLang="en-US" b="1" dirty="0"/>
              <a:t>的值</a:t>
            </a:r>
            <a:endParaRPr lang="en-US" altLang="zh-CN" b="1" dirty="0"/>
          </a:p>
        </p:txBody>
      </p:sp>
      <p:pic>
        <p:nvPicPr>
          <p:cNvPr id="14" name="图片 13">
            <a:extLst>
              <a:ext uri="{FF2B5EF4-FFF2-40B4-BE49-F238E27FC236}">
                <a16:creationId xmlns:a16="http://schemas.microsoft.com/office/drawing/2014/main" id="{C0688276-A13A-F715-B185-CF193225E34C}"/>
              </a:ext>
            </a:extLst>
          </p:cNvPr>
          <p:cNvPicPr>
            <a:picLocks noChangeAspect="1"/>
          </p:cNvPicPr>
          <p:nvPr/>
        </p:nvPicPr>
        <p:blipFill>
          <a:blip r:embed="rId4"/>
          <a:stretch>
            <a:fillRect/>
          </a:stretch>
        </p:blipFill>
        <p:spPr>
          <a:xfrm>
            <a:off x="6346515" y="1879396"/>
            <a:ext cx="4127860" cy="1139782"/>
          </a:xfrm>
          <a:prstGeom prst="rect">
            <a:avLst/>
          </a:prstGeom>
        </p:spPr>
      </p:pic>
      <p:sp>
        <p:nvSpPr>
          <p:cNvPr id="15" name="文本框 14">
            <a:extLst>
              <a:ext uri="{FF2B5EF4-FFF2-40B4-BE49-F238E27FC236}">
                <a16:creationId xmlns:a16="http://schemas.microsoft.com/office/drawing/2014/main" id="{B18AAC92-DAA7-925E-1BBC-7B409A649BCF}"/>
              </a:ext>
            </a:extLst>
          </p:cNvPr>
          <p:cNvSpPr txBox="1"/>
          <p:nvPr/>
        </p:nvSpPr>
        <p:spPr>
          <a:xfrm>
            <a:off x="5634335" y="1165470"/>
            <a:ext cx="6294139"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令</a:t>
            </a:r>
            <a:r>
              <a:rPr lang="en-US" altLang="zh-CN" b="1" dirty="0"/>
              <a:t>NP&gt;= Z</a:t>
            </a:r>
            <a:r>
              <a:rPr lang="en-US" altLang="zh-CN" b="1" baseline="-4000" dirty="0"/>
              <a:t>max</a:t>
            </a:r>
            <a:r>
              <a:rPr lang="en-US" altLang="zh-CN" b="1" dirty="0"/>
              <a:t>-Z</a:t>
            </a:r>
            <a:r>
              <a:rPr lang="en-US" altLang="zh-CN" b="1" baseline="-4000" dirty="0"/>
              <a:t>min</a:t>
            </a:r>
            <a:r>
              <a:rPr lang="en-US" altLang="zh-CN" b="1" dirty="0"/>
              <a:t>+1+N=256+N</a:t>
            </a:r>
            <a:endParaRPr lang="en-US" altLang="zh-CN" dirty="0"/>
          </a:p>
          <a:p>
            <a:pPr marL="285750" indent="-285750">
              <a:buFont typeface="Arial" panose="020B0604020202020204" pitchFamily="34" charset="0"/>
              <a:buChar char="•"/>
            </a:pPr>
            <a:r>
              <a:rPr lang="zh-CN" altLang="en-US" dirty="0"/>
              <a:t>从而构成一个</a:t>
            </a:r>
            <a:r>
              <a:rPr lang="zh-CN" altLang="en-US" b="1" dirty="0"/>
              <a:t>超定方程组，</a:t>
            </a:r>
            <a:r>
              <a:rPr lang="zh-CN" altLang="en-US" dirty="0"/>
              <a:t>用</a:t>
            </a:r>
            <a:r>
              <a:rPr lang="zh-CN" altLang="en-US" b="1" dirty="0"/>
              <a:t>最小二乘法</a:t>
            </a:r>
            <a:r>
              <a:rPr lang="zh-CN" altLang="en-US" dirty="0"/>
              <a:t>求解：</a:t>
            </a:r>
            <a:endParaRPr lang="en-US" altLang="zh-CN" dirty="0"/>
          </a:p>
          <a:p>
            <a:r>
              <a:rPr lang="zh-CN" altLang="en-US" dirty="0"/>
              <a:t>使得以下目标函数</a:t>
            </a:r>
            <a:r>
              <a:rPr lang="en-US" altLang="zh-CN" dirty="0"/>
              <a:t>O</a:t>
            </a:r>
            <a:r>
              <a:rPr lang="zh-CN" altLang="en-US" dirty="0"/>
              <a:t>取得最小值的未知数即为最小二乘解</a:t>
            </a:r>
          </a:p>
        </p:txBody>
      </p:sp>
      <p:pic>
        <p:nvPicPr>
          <p:cNvPr id="17" name="图片 16">
            <a:extLst>
              <a:ext uri="{FF2B5EF4-FFF2-40B4-BE49-F238E27FC236}">
                <a16:creationId xmlns:a16="http://schemas.microsoft.com/office/drawing/2014/main" id="{CF45FC37-5DDC-4CF7-D511-CDA1A4C81CE6}"/>
              </a:ext>
            </a:extLst>
          </p:cNvPr>
          <p:cNvPicPr>
            <a:picLocks noChangeAspect="1"/>
          </p:cNvPicPr>
          <p:nvPr/>
        </p:nvPicPr>
        <p:blipFill>
          <a:blip r:embed="rId5"/>
          <a:stretch>
            <a:fillRect/>
          </a:stretch>
        </p:blipFill>
        <p:spPr>
          <a:xfrm>
            <a:off x="5719679" y="3787357"/>
            <a:ext cx="5548991" cy="865370"/>
          </a:xfrm>
          <a:prstGeom prst="rect">
            <a:avLst/>
          </a:prstGeom>
        </p:spPr>
      </p:pic>
      <p:sp>
        <p:nvSpPr>
          <p:cNvPr id="18" name="箭头: 下 17">
            <a:extLst>
              <a:ext uri="{FF2B5EF4-FFF2-40B4-BE49-F238E27FC236}">
                <a16:creationId xmlns:a16="http://schemas.microsoft.com/office/drawing/2014/main" id="{DE67264D-146C-450C-656A-C190832F61A9}"/>
              </a:ext>
            </a:extLst>
          </p:cNvPr>
          <p:cNvSpPr/>
          <p:nvPr/>
        </p:nvSpPr>
        <p:spPr>
          <a:xfrm>
            <a:off x="6557665" y="3019178"/>
            <a:ext cx="677068" cy="5699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FCAED077-40CD-41E5-9D81-7C11491B879C}"/>
              </a:ext>
            </a:extLst>
          </p:cNvPr>
          <p:cNvSpPr txBox="1"/>
          <p:nvPr/>
        </p:nvSpPr>
        <p:spPr>
          <a:xfrm>
            <a:off x="7373722" y="2980989"/>
            <a:ext cx="3518612" cy="646331"/>
          </a:xfrm>
          <a:prstGeom prst="rect">
            <a:avLst/>
          </a:prstGeom>
          <a:noFill/>
        </p:spPr>
        <p:txBody>
          <a:bodyPr wrap="square" rtlCol="0">
            <a:spAutoFit/>
          </a:bodyPr>
          <a:lstStyle/>
          <a:p>
            <a:r>
              <a:rPr lang="zh-CN" altLang="en-US" dirty="0"/>
              <a:t>保证</a:t>
            </a:r>
            <a:r>
              <a:rPr lang="en-US" altLang="zh-CN" dirty="0"/>
              <a:t>g(Z)</a:t>
            </a:r>
            <a:r>
              <a:rPr lang="zh-CN" altLang="en-US" dirty="0"/>
              <a:t>的平滑性</a:t>
            </a:r>
            <a:endParaRPr lang="en-US" altLang="zh-CN" dirty="0"/>
          </a:p>
          <a:p>
            <a:r>
              <a:rPr lang="pl-PL" altLang="zh-CN" b="0" i="0" dirty="0">
                <a:solidFill>
                  <a:srgbClr val="FF0000"/>
                </a:solidFill>
                <a:effectLst/>
                <a:highlight>
                  <a:srgbClr val="FFFFFF"/>
                </a:highlight>
                <a:latin typeface="KaTeX_Main"/>
              </a:rPr>
              <a:t>g′′(z)=g(z−1)−2g(z)+g(z+1)</a:t>
            </a:r>
            <a:endParaRPr lang="zh-CN" altLang="en-US" dirty="0">
              <a:solidFill>
                <a:srgbClr val="FF0000"/>
              </a:solidFill>
            </a:endParaRPr>
          </a:p>
        </p:txBody>
      </p:sp>
      <p:pic>
        <p:nvPicPr>
          <p:cNvPr id="24" name="图片 23">
            <a:extLst>
              <a:ext uri="{FF2B5EF4-FFF2-40B4-BE49-F238E27FC236}">
                <a16:creationId xmlns:a16="http://schemas.microsoft.com/office/drawing/2014/main" id="{E2A1D0C9-FE9D-1867-E8A3-67B3E7B40B06}"/>
              </a:ext>
            </a:extLst>
          </p:cNvPr>
          <p:cNvPicPr>
            <a:picLocks noChangeAspect="1"/>
          </p:cNvPicPr>
          <p:nvPr/>
        </p:nvPicPr>
        <p:blipFill>
          <a:blip r:embed="rId6"/>
          <a:stretch>
            <a:fillRect/>
          </a:stretch>
        </p:blipFill>
        <p:spPr>
          <a:xfrm>
            <a:off x="5825842" y="5258751"/>
            <a:ext cx="6021482" cy="930037"/>
          </a:xfrm>
          <a:prstGeom prst="rect">
            <a:avLst/>
          </a:prstGeom>
        </p:spPr>
      </p:pic>
      <p:sp>
        <p:nvSpPr>
          <p:cNvPr id="25" name="箭头: 下 24">
            <a:extLst>
              <a:ext uri="{FF2B5EF4-FFF2-40B4-BE49-F238E27FC236}">
                <a16:creationId xmlns:a16="http://schemas.microsoft.com/office/drawing/2014/main" id="{7E9E40F6-4692-A1BF-8FA9-FC5D2A916150}"/>
              </a:ext>
            </a:extLst>
          </p:cNvPr>
          <p:cNvSpPr/>
          <p:nvPr/>
        </p:nvSpPr>
        <p:spPr>
          <a:xfrm>
            <a:off x="6733046" y="4611679"/>
            <a:ext cx="936878" cy="6470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连接符: 曲线 3">
            <a:extLst>
              <a:ext uri="{FF2B5EF4-FFF2-40B4-BE49-F238E27FC236}">
                <a16:creationId xmlns:a16="http://schemas.microsoft.com/office/drawing/2014/main" id="{2FA0E0CD-B461-1CBE-CF87-BACA4BDB2669}"/>
              </a:ext>
            </a:extLst>
          </p:cNvPr>
          <p:cNvCxnSpPr>
            <a:stCxn id="8" idx="3"/>
            <a:endCxn id="14" idx="1"/>
          </p:cNvCxnSpPr>
          <p:nvPr/>
        </p:nvCxnSpPr>
        <p:spPr>
          <a:xfrm flipV="1">
            <a:off x="4088482" y="2449287"/>
            <a:ext cx="2258033" cy="854867"/>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7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animBg="1"/>
      <p:bldP spid="19" grpId="0"/>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CEFD826-6B48-556A-CEDB-6DE1CFFEB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0606"/>
            <a:ext cx="12192000" cy="2825496"/>
          </a:xfrm>
          <a:prstGeom prst="rect">
            <a:avLst/>
          </a:prstGeom>
        </p:spPr>
      </p:pic>
      <p:sp>
        <p:nvSpPr>
          <p:cNvPr id="11" name="矩形 10">
            <a:extLst>
              <a:ext uri="{FF2B5EF4-FFF2-40B4-BE49-F238E27FC236}">
                <a16:creationId xmlns:a16="http://schemas.microsoft.com/office/drawing/2014/main" id="{B496CF4A-9660-803C-1F31-340C61E87891}"/>
              </a:ext>
            </a:extLst>
          </p:cNvPr>
          <p:cNvSpPr/>
          <p:nvPr/>
        </p:nvSpPr>
        <p:spPr>
          <a:xfrm>
            <a:off x="0" y="1728316"/>
            <a:ext cx="12192000" cy="2825496"/>
          </a:xfrm>
          <a:prstGeom prst="rect">
            <a:avLst/>
          </a:prstGeom>
          <a:solidFill>
            <a:schemeClr val="accent1">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cs typeface="+mn-cs"/>
            </a:endParaRPr>
          </a:p>
        </p:txBody>
      </p:sp>
      <p:sp>
        <p:nvSpPr>
          <p:cNvPr id="3" name="矩形 2">
            <a:extLst>
              <a:ext uri="{FF2B5EF4-FFF2-40B4-BE49-F238E27FC236}">
                <a16:creationId xmlns:a16="http://schemas.microsoft.com/office/drawing/2014/main" id="{FDF76128-41C0-40BC-9CA4-F92BC546A92B}"/>
              </a:ext>
            </a:extLst>
          </p:cNvPr>
          <p:cNvSpPr/>
          <p:nvPr/>
        </p:nvSpPr>
        <p:spPr>
          <a:xfrm>
            <a:off x="1280160" y="0"/>
            <a:ext cx="2743200" cy="5120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OPPOSans B"/>
              <a:ea typeface="+mj-ea"/>
              <a:cs typeface="+mn-cs"/>
            </a:endParaRPr>
          </a:p>
        </p:txBody>
      </p:sp>
      <p:sp>
        <p:nvSpPr>
          <p:cNvPr id="4" name="箭头: V 形 3">
            <a:extLst>
              <a:ext uri="{FF2B5EF4-FFF2-40B4-BE49-F238E27FC236}">
                <a16:creationId xmlns:a16="http://schemas.microsoft.com/office/drawing/2014/main" id="{203C06E6-3D32-4B14-9F84-0C4C1441A7B4}"/>
              </a:ext>
            </a:extLst>
          </p:cNvPr>
          <p:cNvSpPr/>
          <p:nvPr/>
        </p:nvSpPr>
        <p:spPr>
          <a:xfrm rot="16200000">
            <a:off x="1863090" y="3742182"/>
            <a:ext cx="1577340" cy="2743200"/>
          </a:xfrm>
          <a:prstGeom prst="chevron">
            <a:avLst>
              <a:gd name="adj" fmla="val 436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OPPOSans B"/>
              <a:ea typeface="+mj-ea"/>
              <a:cs typeface="+mn-cs"/>
            </a:endParaRPr>
          </a:p>
        </p:txBody>
      </p:sp>
      <p:sp>
        <p:nvSpPr>
          <p:cNvPr id="5" name="文本框 4">
            <a:extLst>
              <a:ext uri="{FF2B5EF4-FFF2-40B4-BE49-F238E27FC236}">
                <a16:creationId xmlns:a16="http://schemas.microsoft.com/office/drawing/2014/main" id="{80B3502B-4AC5-4A15-B268-EA83BC899798}"/>
              </a:ext>
            </a:extLst>
          </p:cNvPr>
          <p:cNvSpPr txBox="1"/>
          <p:nvPr/>
        </p:nvSpPr>
        <p:spPr>
          <a:xfrm>
            <a:off x="1728216" y="4140446"/>
            <a:ext cx="1717832" cy="369332"/>
          </a:xfrm>
          <a:prstGeom prst="rect">
            <a:avLst/>
          </a:prstGeom>
          <a:noFill/>
        </p:spPr>
        <p:txBody>
          <a:bodyPr wrap="square" lIns="0" tIns="0" rIns="0" bIns="0" rtlCol="0"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OPPOSans R"/>
                <a:cs typeface="+mn-cs"/>
              </a:rPr>
              <a:t>PART ONE </a:t>
            </a:r>
            <a:endParaRPr kumimoji="0" lang="zh-CN" altLang="en-US" sz="2400" b="0" i="0" u="none" strike="noStrike" kern="1200" cap="none" spc="0" normalizeH="0" baseline="0" noProof="0" dirty="0">
              <a:ln>
                <a:noFill/>
              </a:ln>
              <a:solidFill>
                <a:srgbClr val="FFFFFF"/>
              </a:solidFill>
              <a:effectLst/>
              <a:uLnTx/>
              <a:uFillTx/>
              <a:latin typeface="OPPOSans R"/>
              <a:cs typeface="+mn-cs"/>
            </a:endParaRPr>
          </a:p>
        </p:txBody>
      </p:sp>
      <p:sp>
        <p:nvSpPr>
          <p:cNvPr id="6" name="文本框 5">
            <a:extLst>
              <a:ext uri="{FF2B5EF4-FFF2-40B4-BE49-F238E27FC236}">
                <a16:creationId xmlns:a16="http://schemas.microsoft.com/office/drawing/2014/main" id="{AA803A1D-F59D-4E88-968A-76FB4B68AD2F}"/>
              </a:ext>
            </a:extLst>
          </p:cNvPr>
          <p:cNvSpPr txBox="1"/>
          <p:nvPr/>
        </p:nvSpPr>
        <p:spPr>
          <a:xfrm>
            <a:off x="1600250" y="2081525"/>
            <a:ext cx="2011769" cy="2123658"/>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srgbClr val="FFFFFF"/>
                </a:solidFill>
                <a:effectLst/>
                <a:uLnTx/>
                <a:uFillTx/>
                <a:latin typeface="OPPOSans B"/>
                <a:ea typeface="+mj-ea"/>
                <a:cs typeface="+mn-cs"/>
              </a:rPr>
              <a:t>01</a:t>
            </a:r>
            <a:endParaRPr kumimoji="0" lang="zh-CN" altLang="en-US" sz="13800" b="0" i="0" u="none" strike="noStrike" kern="1200" cap="none" spc="0" normalizeH="0" baseline="0" noProof="0" dirty="0">
              <a:ln>
                <a:noFill/>
              </a:ln>
              <a:solidFill>
                <a:srgbClr val="FFFFFF"/>
              </a:solidFill>
              <a:effectLst/>
              <a:uLnTx/>
              <a:uFillTx/>
              <a:latin typeface="OPPOSans B"/>
              <a:ea typeface="+mj-ea"/>
              <a:cs typeface="+mn-cs"/>
            </a:endParaRPr>
          </a:p>
        </p:txBody>
      </p:sp>
      <p:sp>
        <p:nvSpPr>
          <p:cNvPr id="7" name="文本框 6">
            <a:extLst>
              <a:ext uri="{FF2B5EF4-FFF2-40B4-BE49-F238E27FC236}">
                <a16:creationId xmlns:a16="http://schemas.microsoft.com/office/drawing/2014/main" id="{3E19388D-2BCA-48C4-8769-4C430F418258}"/>
              </a:ext>
            </a:extLst>
          </p:cNvPr>
          <p:cNvSpPr txBox="1"/>
          <p:nvPr/>
        </p:nvSpPr>
        <p:spPr>
          <a:xfrm>
            <a:off x="6022477" y="2775370"/>
            <a:ext cx="1939635" cy="615553"/>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a:ln>
                  <a:noFill/>
                </a:ln>
                <a:solidFill>
                  <a:srgbClr val="FFFFFF"/>
                </a:solidFill>
                <a:effectLst/>
                <a:uLnTx/>
                <a:uFillTx/>
                <a:latin typeface="OPPOSans B"/>
                <a:ea typeface="+mj-ea"/>
                <a:cs typeface="+mn-cs"/>
              </a:rPr>
              <a:t>HDR</a:t>
            </a:r>
            <a:r>
              <a:rPr kumimoji="1" lang="zh-CN" altLang="en-US" sz="4000" b="0" i="0" u="none" strike="noStrike" kern="1200" cap="none" spc="0" normalizeH="0" baseline="0" noProof="0" dirty="0">
                <a:ln>
                  <a:noFill/>
                </a:ln>
                <a:solidFill>
                  <a:srgbClr val="FFFFFF"/>
                </a:solidFill>
                <a:effectLst/>
                <a:uLnTx/>
                <a:uFillTx/>
                <a:latin typeface="OPPOSans B"/>
                <a:ea typeface="+mj-ea"/>
                <a:cs typeface="+mn-cs"/>
              </a:rPr>
              <a:t>介绍</a:t>
            </a:r>
          </a:p>
        </p:txBody>
      </p:sp>
    </p:spTree>
    <p:extLst>
      <p:ext uri="{BB962C8B-B14F-4D97-AF65-F5344CB8AC3E}">
        <p14:creationId xmlns:p14="http://schemas.microsoft.com/office/powerpoint/2010/main" val="3727251524"/>
      </p:ext>
    </p:extLst>
  </p:cSld>
  <p:clrMapOvr>
    <a:masterClrMapping/>
  </p:clrMapOvr>
  <mc:AlternateContent xmlns:mc="http://schemas.openxmlformats.org/markup-compatibility/2006" xmlns:p14="http://schemas.microsoft.com/office/powerpoint/2010/main">
    <mc:Choice Requires="p14">
      <p:transition p14:dur="0" advTm="500"/>
    </mc:Choice>
    <mc:Fallback xmlns="">
      <p:transition advTm="5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5" y="400839"/>
            <a:ext cx="11388083" cy="462360"/>
          </a:xfrm>
        </p:spPr>
        <p:txBody>
          <a:bodyPr/>
          <a:lstStyle/>
          <a:p>
            <a:r>
              <a:rPr lang="zh-CN" altLang="en-US" dirty="0"/>
              <a:t>图像融合</a:t>
            </a:r>
            <a:r>
              <a:rPr lang="en-US" altLang="zh-CN" dirty="0"/>
              <a:t>: </a:t>
            </a:r>
            <a:r>
              <a:rPr lang="zh-CN" altLang="en-US" dirty="0"/>
              <a:t>具体实现</a:t>
            </a:r>
            <a:r>
              <a:rPr lang="en-US" altLang="zh-CN" dirty="0"/>
              <a:t>-</a:t>
            </a:r>
            <a:r>
              <a:rPr lang="en-US" altLang="zh-CN" dirty="0" err="1"/>
              <a:t>Debevec</a:t>
            </a:r>
            <a:r>
              <a:rPr lang="zh-CN" altLang="en-US" dirty="0"/>
              <a:t>算法 </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3" name="图片 2">
            <a:extLst>
              <a:ext uri="{FF2B5EF4-FFF2-40B4-BE49-F238E27FC236}">
                <a16:creationId xmlns:a16="http://schemas.microsoft.com/office/drawing/2014/main" id="{4D87E7C6-A3EA-6469-96A5-48FFD47116AB}"/>
              </a:ext>
            </a:extLst>
          </p:cNvPr>
          <p:cNvPicPr>
            <a:picLocks noChangeAspect="1"/>
          </p:cNvPicPr>
          <p:nvPr/>
        </p:nvPicPr>
        <p:blipFill>
          <a:blip r:embed="rId2"/>
          <a:stretch>
            <a:fillRect/>
          </a:stretch>
        </p:blipFill>
        <p:spPr>
          <a:xfrm>
            <a:off x="263525" y="1442062"/>
            <a:ext cx="6108721" cy="1347333"/>
          </a:xfrm>
          <a:prstGeom prst="rect">
            <a:avLst/>
          </a:prstGeom>
        </p:spPr>
      </p:pic>
      <p:sp>
        <p:nvSpPr>
          <p:cNvPr id="7" name="文本框 6">
            <a:extLst>
              <a:ext uri="{FF2B5EF4-FFF2-40B4-BE49-F238E27FC236}">
                <a16:creationId xmlns:a16="http://schemas.microsoft.com/office/drawing/2014/main" id="{62FEC5BB-2F73-7658-26F0-4D4036A745A1}"/>
              </a:ext>
            </a:extLst>
          </p:cNvPr>
          <p:cNvSpPr txBox="1"/>
          <p:nvPr/>
        </p:nvSpPr>
        <p:spPr>
          <a:xfrm>
            <a:off x="408532" y="1072730"/>
            <a:ext cx="4035973" cy="369332"/>
          </a:xfrm>
          <a:prstGeom prst="rect">
            <a:avLst/>
          </a:prstGeom>
          <a:noFill/>
        </p:spPr>
        <p:txBody>
          <a:bodyPr wrap="square" rtlCol="0">
            <a:spAutoFit/>
          </a:bodyPr>
          <a:lstStyle/>
          <a:p>
            <a:r>
              <a:rPr lang="en-US" altLang="zh-CN" dirty="0"/>
              <a:t>w(z):</a:t>
            </a:r>
            <a:r>
              <a:rPr lang="zh-CN" altLang="en-US" dirty="0"/>
              <a:t>权值函数选择</a:t>
            </a:r>
          </a:p>
        </p:txBody>
      </p:sp>
      <p:pic>
        <p:nvPicPr>
          <p:cNvPr id="5" name="图片 4">
            <a:extLst>
              <a:ext uri="{FF2B5EF4-FFF2-40B4-BE49-F238E27FC236}">
                <a16:creationId xmlns:a16="http://schemas.microsoft.com/office/drawing/2014/main" id="{C2AB6A6D-8B55-0981-5EC7-05919CD8477B}"/>
              </a:ext>
            </a:extLst>
          </p:cNvPr>
          <p:cNvPicPr>
            <a:picLocks noChangeAspect="1"/>
          </p:cNvPicPr>
          <p:nvPr/>
        </p:nvPicPr>
        <p:blipFill>
          <a:blip r:embed="rId3"/>
          <a:stretch>
            <a:fillRect/>
          </a:stretch>
        </p:blipFill>
        <p:spPr>
          <a:xfrm>
            <a:off x="250767" y="4840941"/>
            <a:ext cx="5677532" cy="874351"/>
          </a:xfrm>
          <a:prstGeom prst="rect">
            <a:avLst/>
          </a:prstGeom>
        </p:spPr>
      </p:pic>
      <p:sp>
        <p:nvSpPr>
          <p:cNvPr id="9" name="文本框 8">
            <a:extLst>
              <a:ext uri="{FF2B5EF4-FFF2-40B4-BE49-F238E27FC236}">
                <a16:creationId xmlns:a16="http://schemas.microsoft.com/office/drawing/2014/main" id="{826419DF-5C31-5101-7AC5-0F8384142406}"/>
              </a:ext>
            </a:extLst>
          </p:cNvPr>
          <p:cNvSpPr txBox="1"/>
          <p:nvPr/>
        </p:nvSpPr>
        <p:spPr>
          <a:xfrm>
            <a:off x="252895" y="2879594"/>
            <a:ext cx="5843105" cy="2031325"/>
          </a:xfrm>
          <a:prstGeom prst="rect">
            <a:avLst/>
          </a:prstGeom>
          <a:noFill/>
        </p:spPr>
        <p:txBody>
          <a:bodyPr wrap="square" rtlCol="0">
            <a:spAutoFit/>
          </a:bodyPr>
          <a:lstStyle/>
          <a:p>
            <a:r>
              <a:rPr lang="zh-CN" altLang="en-US" b="1" dirty="0"/>
              <a:t>问题重申：</a:t>
            </a:r>
            <a:endParaRPr lang="en-US" altLang="zh-CN" b="1" dirty="0"/>
          </a:p>
          <a:p>
            <a:pPr marL="285750" indent="-285750">
              <a:buFont typeface="Arial" panose="020B0604020202020204" pitchFamily="34" charset="0"/>
              <a:buChar char="•"/>
            </a:pPr>
            <a:r>
              <a:rPr lang="zh-CN" altLang="en-US" b="1" dirty="0">
                <a:solidFill>
                  <a:srgbClr val="FF0000"/>
                </a:solidFill>
              </a:rPr>
              <a:t>未知数</a:t>
            </a:r>
            <a:r>
              <a:rPr lang="en-US" altLang="zh-CN" b="1" dirty="0"/>
              <a:t>:N</a:t>
            </a:r>
            <a:r>
              <a:rPr lang="zh-CN" altLang="en-US" b="1" dirty="0"/>
              <a:t>个</a:t>
            </a:r>
            <a:r>
              <a:rPr lang="en-US" altLang="zh-CN" b="1" dirty="0" err="1"/>
              <a:t>lnE</a:t>
            </a:r>
            <a:r>
              <a:rPr lang="en-US" altLang="zh-CN" b="1" baseline="-4000" dirty="0" err="1"/>
              <a:t>i</a:t>
            </a:r>
            <a:r>
              <a:rPr lang="zh-CN" altLang="en-US" b="1" dirty="0"/>
              <a:t>和</a:t>
            </a:r>
            <a:r>
              <a:rPr lang="en-US" altLang="zh-CN" b="1" dirty="0"/>
              <a:t>g(0),g(1),…,g(255)(</a:t>
            </a:r>
            <a:r>
              <a:rPr lang="zh-CN" altLang="en-US" b="1" dirty="0"/>
              <a:t>假设</a:t>
            </a:r>
            <a:r>
              <a:rPr lang="en-US" altLang="zh-CN" b="1" dirty="0" err="1"/>
              <a:t>Z</a:t>
            </a:r>
            <a:r>
              <a:rPr lang="en-US" altLang="zh-CN" b="1" baseline="-2000" dirty="0" err="1"/>
              <a:t>min</a:t>
            </a:r>
            <a:r>
              <a:rPr lang="zh-CN" altLang="en-US" b="1" dirty="0"/>
              <a:t>和</a:t>
            </a:r>
            <a:r>
              <a:rPr lang="en-US" altLang="zh-CN" b="1" dirty="0" err="1"/>
              <a:t>Z</a:t>
            </a:r>
            <a:r>
              <a:rPr lang="en-US" altLang="zh-CN" b="1" baseline="-4000" dirty="0" err="1"/>
              <a:t>max</a:t>
            </a:r>
            <a:r>
              <a:rPr lang="zh-CN" altLang="en-US" b="1" dirty="0"/>
              <a:t>是最小和最大像素值</a:t>
            </a:r>
            <a:r>
              <a:rPr lang="en-US" altLang="zh-CN" b="1" dirty="0"/>
              <a:t>)</a:t>
            </a:r>
          </a:p>
          <a:p>
            <a:pPr marL="285750" indent="-285750">
              <a:buFont typeface="Arial" panose="020B0604020202020204" pitchFamily="34" charset="0"/>
              <a:buChar char="•"/>
            </a:pPr>
            <a:r>
              <a:rPr lang="zh-CN" altLang="en-US" b="1" dirty="0">
                <a:solidFill>
                  <a:srgbClr val="FF0000"/>
                </a:solidFill>
              </a:rPr>
              <a:t>求解</a:t>
            </a:r>
            <a:r>
              <a:rPr lang="en-US" altLang="zh-CN" b="1" dirty="0"/>
              <a:t>:</a:t>
            </a:r>
            <a:r>
              <a:rPr lang="zh-CN" altLang="en-US" b="1" dirty="0"/>
              <a:t>求出使</a:t>
            </a:r>
            <a:r>
              <a:rPr lang="en-US" altLang="zh-CN" b="1" dirty="0"/>
              <a:t>O</a:t>
            </a:r>
            <a:r>
              <a:rPr lang="zh-CN" altLang="en-US" b="1" dirty="0"/>
              <a:t>值最小的</a:t>
            </a:r>
            <a:r>
              <a:rPr lang="en-US" altLang="zh-CN" b="1" dirty="0"/>
              <a:t>N+256</a:t>
            </a:r>
            <a:r>
              <a:rPr lang="zh-CN" altLang="en-US" b="1" dirty="0"/>
              <a:t>个未知数</a:t>
            </a:r>
            <a:endParaRPr lang="en-US" altLang="zh-CN" b="1" dirty="0"/>
          </a:p>
          <a:p>
            <a:pPr marL="285750" indent="-285750">
              <a:buFont typeface="Arial" panose="020B0604020202020204" pitchFamily="34" charset="0"/>
              <a:buChar char="•"/>
            </a:pPr>
            <a:r>
              <a:rPr lang="zh-CN" altLang="en-US" b="1" dirty="0"/>
              <a:t>求得解的</a:t>
            </a:r>
            <a:r>
              <a:rPr lang="en-US" altLang="zh-CN" b="1" dirty="0"/>
              <a:t>g(0),g(1),g(2),…,g(255)</a:t>
            </a:r>
            <a:r>
              <a:rPr lang="zh-CN" altLang="en-US" b="1" dirty="0"/>
              <a:t>即相当于</a:t>
            </a:r>
            <a:r>
              <a:rPr lang="zh-CN" altLang="en-US" b="1" dirty="0">
                <a:solidFill>
                  <a:srgbClr val="FF0000"/>
                </a:solidFill>
              </a:rPr>
              <a:t>确定</a:t>
            </a:r>
            <a:r>
              <a:rPr lang="en-US" altLang="zh-CN" b="1" dirty="0">
                <a:solidFill>
                  <a:srgbClr val="FF0000"/>
                </a:solidFill>
              </a:rPr>
              <a:t>g</a:t>
            </a:r>
            <a:r>
              <a:rPr lang="en-US" altLang="zh-CN" b="1" dirty="0"/>
              <a:t>(g=lnf</a:t>
            </a:r>
            <a:r>
              <a:rPr lang="en-US" altLang="zh-CN" b="1" baseline="20000" dirty="0"/>
              <a:t>-1</a:t>
            </a:r>
            <a:r>
              <a:rPr lang="en-US" altLang="zh-CN" b="1" dirty="0"/>
              <a:t>)</a:t>
            </a:r>
          </a:p>
          <a:p>
            <a:pPr marL="285750" indent="-285750">
              <a:buFont typeface="Arial" panose="020B0604020202020204" pitchFamily="34" charset="0"/>
              <a:buChar char="•"/>
            </a:pPr>
            <a:r>
              <a:rPr lang="zh-CN" altLang="en-US" b="1" dirty="0">
                <a:solidFill>
                  <a:srgbClr val="FF0000"/>
                </a:solidFill>
              </a:rPr>
              <a:t>解决方法</a:t>
            </a:r>
            <a:r>
              <a:rPr lang="en-US" altLang="zh-CN" b="1" dirty="0">
                <a:solidFill>
                  <a:srgbClr val="FF0000"/>
                </a:solidFill>
              </a:rPr>
              <a:t>:</a:t>
            </a:r>
            <a:r>
              <a:rPr lang="zh-CN" altLang="en-US" b="1" dirty="0">
                <a:solidFill>
                  <a:srgbClr val="FF0000"/>
                </a:solidFill>
              </a:rPr>
              <a:t>构造线性方程组</a:t>
            </a:r>
            <a:r>
              <a:rPr lang="en-US" altLang="zh-CN" b="1" dirty="0">
                <a:solidFill>
                  <a:srgbClr val="FF0000"/>
                </a:solidFill>
              </a:rPr>
              <a:t>Ax=b</a:t>
            </a:r>
            <a:r>
              <a:rPr lang="zh-CN" altLang="en-US" b="1" dirty="0">
                <a:solidFill>
                  <a:srgbClr val="FF0000"/>
                </a:solidFill>
              </a:rPr>
              <a:t>，求使得</a:t>
            </a:r>
            <a:r>
              <a:rPr lang="en-US" altLang="zh-CN" b="1" dirty="0">
                <a:solidFill>
                  <a:srgbClr val="FF0000"/>
                </a:solidFill>
              </a:rPr>
              <a:t>|Ax-b|</a:t>
            </a:r>
            <a:r>
              <a:rPr lang="zh-CN" altLang="en-US" b="1" dirty="0">
                <a:solidFill>
                  <a:srgbClr val="FF0000"/>
                </a:solidFill>
              </a:rPr>
              <a:t>取最小值的</a:t>
            </a:r>
            <a:r>
              <a:rPr lang="en-US" altLang="zh-CN" b="1" dirty="0">
                <a:solidFill>
                  <a:srgbClr val="FF0000"/>
                </a:solidFill>
              </a:rPr>
              <a:t>x(</a:t>
            </a:r>
            <a:r>
              <a:rPr lang="zh-CN" altLang="en-US" b="1" dirty="0">
                <a:solidFill>
                  <a:srgbClr val="FF0000"/>
                </a:solidFill>
              </a:rPr>
              <a:t>最小二乘法</a:t>
            </a:r>
            <a:r>
              <a:rPr lang="en-US" altLang="zh-CN" b="1" dirty="0">
                <a:solidFill>
                  <a:srgbClr val="FF0000"/>
                </a:solidFill>
              </a:rPr>
              <a:t>)</a:t>
            </a:r>
            <a:endParaRPr lang="zh-CN" altLang="en-US" dirty="0"/>
          </a:p>
        </p:txBody>
      </p:sp>
      <p:sp>
        <p:nvSpPr>
          <p:cNvPr id="10" name="文本框 9">
            <a:extLst>
              <a:ext uri="{FF2B5EF4-FFF2-40B4-BE49-F238E27FC236}">
                <a16:creationId xmlns:a16="http://schemas.microsoft.com/office/drawing/2014/main" id="{0F0F97F1-8500-2042-6511-F7DF24AC335C}"/>
              </a:ext>
            </a:extLst>
          </p:cNvPr>
          <p:cNvSpPr txBox="1"/>
          <p:nvPr/>
        </p:nvSpPr>
        <p:spPr>
          <a:xfrm>
            <a:off x="6232550" y="1257396"/>
            <a:ext cx="5959450" cy="369332"/>
          </a:xfrm>
          <a:prstGeom prst="rect">
            <a:avLst/>
          </a:prstGeom>
          <a:noFill/>
        </p:spPr>
        <p:txBody>
          <a:bodyPr wrap="square" rtlCol="0">
            <a:spAutoFit/>
          </a:bodyPr>
          <a:lstStyle/>
          <a:p>
            <a:r>
              <a:rPr lang="zh-CN" altLang="en-US" b="1" dirty="0"/>
              <a:t>关键</a:t>
            </a:r>
            <a:r>
              <a:rPr lang="en-US" altLang="zh-CN" b="1" dirty="0"/>
              <a:t>:</a:t>
            </a:r>
            <a:r>
              <a:rPr lang="zh-CN" altLang="en-US" b="1" dirty="0"/>
              <a:t>构造</a:t>
            </a:r>
            <a:r>
              <a:rPr lang="en-US" altLang="zh-CN" b="1" dirty="0"/>
              <a:t>Ax=b</a:t>
            </a:r>
            <a:r>
              <a:rPr lang="zh-CN" altLang="en-US" b="1" dirty="0"/>
              <a:t>，使得</a:t>
            </a:r>
            <a:r>
              <a:rPr lang="en-US" altLang="zh-CN" b="1" dirty="0"/>
              <a:t>|Ax-b|</a:t>
            </a:r>
            <a:r>
              <a:rPr lang="en-US" altLang="zh-CN" b="1" baseline="30000" dirty="0"/>
              <a:t>2</a:t>
            </a:r>
            <a:r>
              <a:rPr lang="en-US" altLang="zh-CN" b="1" dirty="0"/>
              <a:t>=O</a:t>
            </a:r>
          </a:p>
        </p:txBody>
      </p:sp>
      <p:sp>
        <p:nvSpPr>
          <p:cNvPr id="12" name="文本框 11">
            <a:extLst>
              <a:ext uri="{FF2B5EF4-FFF2-40B4-BE49-F238E27FC236}">
                <a16:creationId xmlns:a16="http://schemas.microsoft.com/office/drawing/2014/main" id="{2B7275D3-1DF5-64D1-B8C5-4BC3C63A4FD5}"/>
              </a:ext>
            </a:extLst>
          </p:cNvPr>
          <p:cNvSpPr txBox="1"/>
          <p:nvPr/>
        </p:nvSpPr>
        <p:spPr>
          <a:xfrm>
            <a:off x="185419" y="5619297"/>
            <a:ext cx="6097218" cy="369332"/>
          </a:xfrm>
          <a:prstGeom prst="rect">
            <a:avLst/>
          </a:prstGeom>
          <a:noFill/>
        </p:spPr>
        <p:txBody>
          <a:bodyPr wrap="square">
            <a:spAutoFit/>
          </a:bodyPr>
          <a:lstStyle/>
          <a:p>
            <a:r>
              <a:rPr lang="pl-PL" altLang="zh-CN" b="1" dirty="0"/>
              <a:t>g′′(z)=g(z−1)−2g(z)+g(z+1)</a:t>
            </a:r>
          </a:p>
        </p:txBody>
      </p:sp>
      <p:pic>
        <p:nvPicPr>
          <p:cNvPr id="14" name="图片 13">
            <a:extLst>
              <a:ext uri="{FF2B5EF4-FFF2-40B4-BE49-F238E27FC236}">
                <a16:creationId xmlns:a16="http://schemas.microsoft.com/office/drawing/2014/main" id="{889E9D44-6835-981F-B4C2-3FFA5D9A2153}"/>
              </a:ext>
            </a:extLst>
          </p:cNvPr>
          <p:cNvPicPr>
            <a:picLocks noChangeAspect="1"/>
          </p:cNvPicPr>
          <p:nvPr/>
        </p:nvPicPr>
        <p:blipFill>
          <a:blip r:embed="rId4"/>
          <a:stretch>
            <a:fillRect/>
          </a:stretch>
        </p:blipFill>
        <p:spPr>
          <a:xfrm>
            <a:off x="6372246" y="1742576"/>
            <a:ext cx="5039428" cy="419158"/>
          </a:xfrm>
          <a:prstGeom prst="rect">
            <a:avLst/>
          </a:prstGeom>
        </p:spPr>
      </p:pic>
      <p:sp>
        <p:nvSpPr>
          <p:cNvPr id="15" name="文本框 14">
            <a:extLst>
              <a:ext uri="{FF2B5EF4-FFF2-40B4-BE49-F238E27FC236}">
                <a16:creationId xmlns:a16="http://schemas.microsoft.com/office/drawing/2014/main" id="{2DEB3541-261F-F2C7-2EBD-E07C82449850}"/>
              </a:ext>
            </a:extLst>
          </p:cNvPr>
          <p:cNvSpPr txBox="1"/>
          <p:nvPr/>
        </p:nvSpPr>
        <p:spPr>
          <a:xfrm>
            <a:off x="6282637" y="2426465"/>
            <a:ext cx="3642969" cy="369332"/>
          </a:xfrm>
          <a:prstGeom prst="rect">
            <a:avLst/>
          </a:prstGeom>
          <a:noFill/>
        </p:spPr>
        <p:txBody>
          <a:bodyPr wrap="square" rtlCol="0">
            <a:spAutoFit/>
          </a:bodyPr>
          <a:lstStyle/>
          <a:p>
            <a:r>
              <a:rPr lang="zh-CN" altLang="en-US" dirty="0"/>
              <a:t>对于</a:t>
            </a:r>
            <a:r>
              <a:rPr lang="en-US" altLang="zh-CN" dirty="0"/>
              <a:t>O</a:t>
            </a:r>
            <a:r>
              <a:rPr lang="zh-CN" altLang="en-US" dirty="0"/>
              <a:t>前半项，对应方程：</a:t>
            </a:r>
          </a:p>
        </p:txBody>
      </p:sp>
      <p:pic>
        <p:nvPicPr>
          <p:cNvPr id="17" name="图片 16">
            <a:extLst>
              <a:ext uri="{FF2B5EF4-FFF2-40B4-BE49-F238E27FC236}">
                <a16:creationId xmlns:a16="http://schemas.microsoft.com/office/drawing/2014/main" id="{41FBBBD6-8EA4-8961-511A-35BAE1C06315}"/>
              </a:ext>
            </a:extLst>
          </p:cNvPr>
          <p:cNvPicPr>
            <a:picLocks noChangeAspect="1"/>
          </p:cNvPicPr>
          <p:nvPr/>
        </p:nvPicPr>
        <p:blipFill>
          <a:blip r:embed="rId5"/>
          <a:stretch>
            <a:fillRect/>
          </a:stretch>
        </p:blipFill>
        <p:spPr>
          <a:xfrm>
            <a:off x="6372246" y="2839251"/>
            <a:ext cx="5010849" cy="562053"/>
          </a:xfrm>
          <a:prstGeom prst="rect">
            <a:avLst/>
          </a:prstGeom>
        </p:spPr>
      </p:pic>
      <p:sp>
        <p:nvSpPr>
          <p:cNvPr id="21" name="文本框 20">
            <a:extLst>
              <a:ext uri="{FF2B5EF4-FFF2-40B4-BE49-F238E27FC236}">
                <a16:creationId xmlns:a16="http://schemas.microsoft.com/office/drawing/2014/main" id="{C7985D00-E953-46EE-6F37-F23E607A544E}"/>
              </a:ext>
            </a:extLst>
          </p:cNvPr>
          <p:cNvSpPr txBox="1"/>
          <p:nvPr/>
        </p:nvSpPr>
        <p:spPr>
          <a:xfrm>
            <a:off x="6282637" y="3722318"/>
            <a:ext cx="3307658" cy="369332"/>
          </a:xfrm>
          <a:prstGeom prst="rect">
            <a:avLst/>
          </a:prstGeom>
          <a:noFill/>
        </p:spPr>
        <p:txBody>
          <a:bodyPr wrap="square" rtlCol="0">
            <a:spAutoFit/>
          </a:bodyPr>
          <a:lstStyle/>
          <a:p>
            <a:r>
              <a:rPr lang="zh-CN" altLang="en-US" dirty="0"/>
              <a:t>对于</a:t>
            </a:r>
            <a:r>
              <a:rPr lang="en-US" altLang="zh-CN" dirty="0"/>
              <a:t>O</a:t>
            </a:r>
            <a:r>
              <a:rPr lang="zh-CN" altLang="en-US" dirty="0"/>
              <a:t>后半项，对应方程</a:t>
            </a:r>
            <a:r>
              <a:rPr lang="en-US" altLang="zh-CN" dirty="0"/>
              <a:t>:</a:t>
            </a:r>
            <a:endParaRPr lang="zh-CN" altLang="en-US" dirty="0"/>
          </a:p>
        </p:txBody>
      </p:sp>
      <p:pic>
        <p:nvPicPr>
          <p:cNvPr id="23" name="图片 22">
            <a:extLst>
              <a:ext uri="{FF2B5EF4-FFF2-40B4-BE49-F238E27FC236}">
                <a16:creationId xmlns:a16="http://schemas.microsoft.com/office/drawing/2014/main" id="{44F8D398-1C8B-C9AF-26CE-8380909F084F}"/>
              </a:ext>
            </a:extLst>
          </p:cNvPr>
          <p:cNvPicPr>
            <a:picLocks noChangeAspect="1"/>
          </p:cNvPicPr>
          <p:nvPr/>
        </p:nvPicPr>
        <p:blipFill>
          <a:blip r:embed="rId6"/>
          <a:stretch>
            <a:fillRect/>
          </a:stretch>
        </p:blipFill>
        <p:spPr>
          <a:xfrm>
            <a:off x="6372246" y="4419950"/>
            <a:ext cx="5105289" cy="626190"/>
          </a:xfrm>
          <a:prstGeom prst="rect">
            <a:avLst/>
          </a:prstGeom>
        </p:spPr>
      </p:pic>
    </p:spTree>
    <p:extLst>
      <p:ext uri="{BB962C8B-B14F-4D97-AF65-F5344CB8AC3E}">
        <p14:creationId xmlns:p14="http://schemas.microsoft.com/office/powerpoint/2010/main" val="198329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 </a:t>
            </a:r>
            <a:r>
              <a:rPr lang="zh-CN" altLang="en-US" dirty="0"/>
              <a:t>具体实现</a:t>
            </a:r>
            <a:r>
              <a:rPr lang="en-US" altLang="zh-CN" dirty="0"/>
              <a:t>-</a:t>
            </a:r>
            <a:r>
              <a:rPr lang="en-US" altLang="zh-CN" dirty="0" err="1"/>
              <a:t>Debevec</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3" name="图片 2">
            <a:extLst>
              <a:ext uri="{FF2B5EF4-FFF2-40B4-BE49-F238E27FC236}">
                <a16:creationId xmlns:a16="http://schemas.microsoft.com/office/drawing/2014/main" id="{5DABD565-064E-32B9-69E7-7558090FE0E8}"/>
              </a:ext>
            </a:extLst>
          </p:cNvPr>
          <p:cNvPicPr>
            <a:picLocks noChangeAspect="1"/>
          </p:cNvPicPr>
          <p:nvPr/>
        </p:nvPicPr>
        <p:blipFill>
          <a:blip r:embed="rId2"/>
          <a:stretch>
            <a:fillRect/>
          </a:stretch>
        </p:blipFill>
        <p:spPr>
          <a:xfrm>
            <a:off x="2277003" y="1521562"/>
            <a:ext cx="7184326" cy="4593945"/>
          </a:xfrm>
          <a:prstGeom prst="rect">
            <a:avLst/>
          </a:prstGeom>
        </p:spPr>
      </p:pic>
      <p:sp>
        <p:nvSpPr>
          <p:cNvPr id="4" name="文本框 3">
            <a:extLst>
              <a:ext uri="{FF2B5EF4-FFF2-40B4-BE49-F238E27FC236}">
                <a16:creationId xmlns:a16="http://schemas.microsoft.com/office/drawing/2014/main" id="{03286208-397C-6EC0-CE1D-05AD633EE874}"/>
              </a:ext>
            </a:extLst>
          </p:cNvPr>
          <p:cNvSpPr txBox="1"/>
          <p:nvPr/>
        </p:nvSpPr>
        <p:spPr>
          <a:xfrm>
            <a:off x="263526" y="1057137"/>
            <a:ext cx="6466637" cy="369332"/>
          </a:xfrm>
          <a:prstGeom prst="rect">
            <a:avLst/>
          </a:prstGeom>
          <a:noFill/>
        </p:spPr>
        <p:txBody>
          <a:bodyPr wrap="square" rtlCol="0">
            <a:spAutoFit/>
          </a:bodyPr>
          <a:lstStyle/>
          <a:p>
            <a:r>
              <a:rPr lang="zh-CN" altLang="en-US" dirty="0"/>
              <a:t>问题再转化：构造出的</a:t>
            </a:r>
            <a:r>
              <a:rPr lang="en-US" altLang="zh-CN" dirty="0"/>
              <a:t>Ax=b</a:t>
            </a:r>
            <a:r>
              <a:rPr lang="zh-CN" altLang="en-US" dirty="0"/>
              <a:t>，最小二乘法求解</a:t>
            </a:r>
          </a:p>
        </p:txBody>
      </p:sp>
    </p:spTree>
    <p:extLst>
      <p:ext uri="{BB962C8B-B14F-4D97-AF65-F5344CB8AC3E}">
        <p14:creationId xmlns:p14="http://schemas.microsoft.com/office/powerpoint/2010/main" val="1048945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 </a:t>
            </a:r>
            <a:r>
              <a:rPr lang="zh-CN" altLang="en-US" dirty="0"/>
              <a:t>具体实现</a:t>
            </a:r>
            <a:r>
              <a:rPr lang="en-US" altLang="zh-CN" dirty="0"/>
              <a:t>-</a:t>
            </a:r>
            <a:r>
              <a:rPr lang="en-US" altLang="zh-CN" dirty="0" err="1"/>
              <a:t>Debevec</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23DE3132-7F59-46DA-5976-53D2233A6886}"/>
              </a:ext>
            </a:extLst>
          </p:cNvPr>
          <p:cNvPicPr>
            <a:picLocks noChangeAspect="1"/>
          </p:cNvPicPr>
          <p:nvPr/>
        </p:nvPicPr>
        <p:blipFill>
          <a:blip r:embed="rId2"/>
          <a:stretch>
            <a:fillRect/>
          </a:stretch>
        </p:blipFill>
        <p:spPr>
          <a:xfrm>
            <a:off x="1695477" y="1130091"/>
            <a:ext cx="6708038" cy="2828373"/>
          </a:xfrm>
          <a:prstGeom prst="rect">
            <a:avLst/>
          </a:prstGeom>
        </p:spPr>
      </p:pic>
      <p:pic>
        <p:nvPicPr>
          <p:cNvPr id="5" name="图片 4">
            <a:extLst>
              <a:ext uri="{FF2B5EF4-FFF2-40B4-BE49-F238E27FC236}">
                <a16:creationId xmlns:a16="http://schemas.microsoft.com/office/drawing/2014/main" id="{3F352CCB-58A6-88ED-33EB-20F473956C9C}"/>
              </a:ext>
            </a:extLst>
          </p:cNvPr>
          <p:cNvPicPr>
            <a:picLocks noChangeAspect="1"/>
          </p:cNvPicPr>
          <p:nvPr/>
        </p:nvPicPr>
        <p:blipFill>
          <a:blip r:embed="rId3"/>
          <a:stretch>
            <a:fillRect/>
          </a:stretch>
        </p:blipFill>
        <p:spPr>
          <a:xfrm>
            <a:off x="1778219" y="4172391"/>
            <a:ext cx="6625295" cy="2614446"/>
          </a:xfrm>
          <a:prstGeom prst="rect">
            <a:avLst/>
          </a:prstGeom>
        </p:spPr>
      </p:pic>
      <p:sp>
        <p:nvSpPr>
          <p:cNvPr id="8" name="文本框 7">
            <a:extLst>
              <a:ext uri="{FF2B5EF4-FFF2-40B4-BE49-F238E27FC236}">
                <a16:creationId xmlns:a16="http://schemas.microsoft.com/office/drawing/2014/main" id="{EA65AB78-40C1-7968-7AA4-6AE1CAF129BF}"/>
              </a:ext>
            </a:extLst>
          </p:cNvPr>
          <p:cNvSpPr txBox="1"/>
          <p:nvPr/>
        </p:nvSpPr>
        <p:spPr>
          <a:xfrm>
            <a:off x="8653882" y="2260397"/>
            <a:ext cx="3445459" cy="923330"/>
          </a:xfrm>
          <a:prstGeom prst="rect">
            <a:avLst/>
          </a:prstGeom>
          <a:noFill/>
        </p:spPr>
        <p:txBody>
          <a:bodyPr wrap="square" rtlCol="0">
            <a:spAutoFit/>
          </a:bodyPr>
          <a:lstStyle/>
          <a:p>
            <a:r>
              <a:rPr lang="zh-CN" altLang="en-US" dirty="0"/>
              <a:t>数学推导略</a:t>
            </a:r>
            <a:endParaRPr lang="en-US" altLang="zh-CN" dirty="0"/>
          </a:p>
          <a:p>
            <a:r>
              <a:rPr lang="zh-CN" altLang="en-US" dirty="0"/>
              <a:t>直接按照公式求出</a:t>
            </a:r>
            <a:r>
              <a:rPr lang="en-US" altLang="zh-CN" dirty="0"/>
              <a:t>x</a:t>
            </a:r>
          </a:p>
          <a:p>
            <a:r>
              <a:rPr lang="zh-CN" altLang="en-US" dirty="0"/>
              <a:t>从而求出</a:t>
            </a:r>
            <a:r>
              <a:rPr lang="en-US" altLang="zh-CN" dirty="0"/>
              <a:t>g(0),…,g(255)</a:t>
            </a:r>
          </a:p>
        </p:txBody>
      </p:sp>
    </p:spTree>
    <p:extLst>
      <p:ext uri="{BB962C8B-B14F-4D97-AF65-F5344CB8AC3E}">
        <p14:creationId xmlns:p14="http://schemas.microsoft.com/office/powerpoint/2010/main" val="864095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图像融合</a:t>
            </a:r>
            <a:r>
              <a:rPr lang="en-US" altLang="zh-CN" dirty="0"/>
              <a:t>: </a:t>
            </a:r>
            <a:r>
              <a:rPr lang="zh-CN" altLang="en-US" dirty="0"/>
              <a:t>具体实现</a:t>
            </a:r>
            <a:r>
              <a:rPr lang="en-US" altLang="zh-CN" dirty="0"/>
              <a:t>-</a:t>
            </a:r>
            <a:r>
              <a:rPr lang="en-US" altLang="zh-CN" dirty="0" err="1"/>
              <a:t>Debevec</a:t>
            </a:r>
            <a:r>
              <a:rPr lang="zh-CN" altLang="en-US" dirty="0"/>
              <a:t>算法</a:t>
            </a:r>
          </a:p>
        </p:txBody>
      </p:sp>
      <p:sp>
        <p:nvSpPr>
          <p:cNvPr id="3" name="文本框 2">
            <a:extLst>
              <a:ext uri="{FF2B5EF4-FFF2-40B4-BE49-F238E27FC236}">
                <a16:creationId xmlns:a16="http://schemas.microsoft.com/office/drawing/2014/main" id="{7E7D97E8-CA78-E408-F9C8-E34BC11394F8}"/>
              </a:ext>
            </a:extLst>
          </p:cNvPr>
          <p:cNvSpPr txBox="1"/>
          <p:nvPr/>
        </p:nvSpPr>
        <p:spPr>
          <a:xfrm>
            <a:off x="155626" y="1075334"/>
            <a:ext cx="11548694" cy="523220"/>
          </a:xfrm>
          <a:prstGeom prst="rect">
            <a:avLst/>
          </a:prstGeom>
          <a:noFill/>
        </p:spPr>
        <p:txBody>
          <a:bodyPr wrap="square" rtlCol="0">
            <a:spAutoFit/>
          </a:bodyPr>
          <a:lstStyle/>
          <a:p>
            <a:r>
              <a:rPr lang="en-US" altLang="zh-CN" sz="2800" b="1" dirty="0"/>
              <a:t>Step2:</a:t>
            </a:r>
            <a:r>
              <a:rPr lang="zh-CN" altLang="en-US" sz="2800" b="1" dirty="0"/>
              <a:t>响应曲线反映射回线性空间</a:t>
            </a:r>
            <a:r>
              <a:rPr lang="en-US" altLang="zh-CN" sz="2800" b="1" dirty="0"/>
              <a:t>—</a:t>
            </a:r>
            <a:r>
              <a:rPr lang="zh-CN" altLang="en-US" sz="2800" b="1" dirty="0"/>
              <a:t>加权求得辐照度</a:t>
            </a:r>
            <a:r>
              <a:rPr lang="en-US" altLang="zh-CN" sz="2800" b="1" dirty="0"/>
              <a:t>E</a:t>
            </a:r>
            <a:r>
              <a:rPr lang="zh-CN" altLang="en-US" sz="2800" b="1" dirty="0"/>
              <a:t>，作为</a:t>
            </a:r>
            <a:r>
              <a:rPr lang="en-US" altLang="zh-CN" sz="2800" b="1" dirty="0" err="1"/>
              <a:t>hdr</a:t>
            </a:r>
            <a:r>
              <a:rPr lang="zh-CN" altLang="en-US" sz="2800" b="1" dirty="0"/>
              <a:t>图像像素</a:t>
            </a:r>
          </a:p>
        </p:txBody>
      </p:sp>
      <p:pic>
        <p:nvPicPr>
          <p:cNvPr id="5" name="图片 4">
            <a:extLst>
              <a:ext uri="{FF2B5EF4-FFF2-40B4-BE49-F238E27FC236}">
                <a16:creationId xmlns:a16="http://schemas.microsoft.com/office/drawing/2014/main" id="{64E70DC9-0B6B-BB9E-B28B-7F5C19054894}"/>
              </a:ext>
            </a:extLst>
          </p:cNvPr>
          <p:cNvPicPr>
            <a:picLocks noChangeAspect="1"/>
          </p:cNvPicPr>
          <p:nvPr/>
        </p:nvPicPr>
        <p:blipFill>
          <a:blip r:embed="rId2"/>
          <a:stretch>
            <a:fillRect/>
          </a:stretch>
        </p:blipFill>
        <p:spPr>
          <a:xfrm>
            <a:off x="940554" y="1823491"/>
            <a:ext cx="3353467" cy="657317"/>
          </a:xfrm>
          <a:prstGeom prst="rect">
            <a:avLst/>
          </a:prstGeom>
        </p:spPr>
      </p:pic>
      <p:pic>
        <p:nvPicPr>
          <p:cNvPr id="7" name="图片 6">
            <a:extLst>
              <a:ext uri="{FF2B5EF4-FFF2-40B4-BE49-F238E27FC236}">
                <a16:creationId xmlns:a16="http://schemas.microsoft.com/office/drawing/2014/main" id="{F2C30592-B401-E39F-AF2C-590381CDE3A4}"/>
              </a:ext>
            </a:extLst>
          </p:cNvPr>
          <p:cNvPicPr>
            <a:picLocks noChangeAspect="1"/>
          </p:cNvPicPr>
          <p:nvPr/>
        </p:nvPicPr>
        <p:blipFill>
          <a:blip r:embed="rId3"/>
          <a:stretch>
            <a:fillRect/>
          </a:stretch>
        </p:blipFill>
        <p:spPr>
          <a:xfrm>
            <a:off x="940554" y="2916738"/>
            <a:ext cx="3353466" cy="741798"/>
          </a:xfrm>
          <a:prstGeom prst="rect">
            <a:avLst/>
          </a:prstGeom>
        </p:spPr>
      </p:pic>
      <p:pic>
        <p:nvPicPr>
          <p:cNvPr id="9" name="图片 8">
            <a:extLst>
              <a:ext uri="{FF2B5EF4-FFF2-40B4-BE49-F238E27FC236}">
                <a16:creationId xmlns:a16="http://schemas.microsoft.com/office/drawing/2014/main" id="{440ACDDF-EB21-49EB-E3FA-7B23BE80D072}"/>
              </a:ext>
            </a:extLst>
          </p:cNvPr>
          <p:cNvPicPr>
            <a:picLocks noChangeAspect="1"/>
          </p:cNvPicPr>
          <p:nvPr/>
        </p:nvPicPr>
        <p:blipFill>
          <a:blip r:embed="rId4"/>
          <a:stretch>
            <a:fillRect/>
          </a:stretch>
        </p:blipFill>
        <p:spPr>
          <a:xfrm>
            <a:off x="940554" y="4169891"/>
            <a:ext cx="3353465" cy="581106"/>
          </a:xfrm>
          <a:prstGeom prst="rect">
            <a:avLst/>
          </a:prstGeom>
        </p:spPr>
      </p:pic>
      <p:pic>
        <p:nvPicPr>
          <p:cNvPr id="11" name="图片 10">
            <a:extLst>
              <a:ext uri="{FF2B5EF4-FFF2-40B4-BE49-F238E27FC236}">
                <a16:creationId xmlns:a16="http://schemas.microsoft.com/office/drawing/2014/main" id="{829BC3EE-C5FA-247E-A0EE-36F58AF39BA1}"/>
              </a:ext>
            </a:extLst>
          </p:cNvPr>
          <p:cNvPicPr>
            <a:picLocks noChangeAspect="1"/>
          </p:cNvPicPr>
          <p:nvPr/>
        </p:nvPicPr>
        <p:blipFill>
          <a:blip r:embed="rId5"/>
          <a:stretch>
            <a:fillRect/>
          </a:stretch>
        </p:blipFill>
        <p:spPr>
          <a:xfrm>
            <a:off x="6168584" y="2599912"/>
            <a:ext cx="4858428" cy="1200318"/>
          </a:xfrm>
          <a:prstGeom prst="rect">
            <a:avLst/>
          </a:prstGeom>
        </p:spPr>
      </p:pic>
      <p:sp>
        <p:nvSpPr>
          <p:cNvPr id="12" name="文本框 11">
            <a:extLst>
              <a:ext uri="{FF2B5EF4-FFF2-40B4-BE49-F238E27FC236}">
                <a16:creationId xmlns:a16="http://schemas.microsoft.com/office/drawing/2014/main" id="{071B4F23-9FB2-F16B-59DB-48C4C016FBFF}"/>
              </a:ext>
            </a:extLst>
          </p:cNvPr>
          <p:cNvSpPr txBox="1"/>
          <p:nvPr/>
        </p:nvSpPr>
        <p:spPr>
          <a:xfrm>
            <a:off x="6177769" y="1910678"/>
            <a:ext cx="5588813" cy="646331"/>
          </a:xfrm>
          <a:prstGeom prst="rect">
            <a:avLst/>
          </a:prstGeom>
          <a:noFill/>
        </p:spPr>
        <p:txBody>
          <a:bodyPr wrap="square" rtlCol="0">
            <a:spAutoFit/>
          </a:bodyPr>
          <a:lstStyle/>
          <a:p>
            <a:r>
              <a:rPr lang="en-US" altLang="zh-CN" b="1" dirty="0"/>
              <a:t>P</a:t>
            </a:r>
            <a:r>
              <a:rPr lang="zh-CN" altLang="en-US" b="1" dirty="0"/>
              <a:t>是图像数量，最终得到的</a:t>
            </a:r>
            <a:r>
              <a:rPr lang="en-US" altLang="zh-CN" b="1" dirty="0"/>
              <a:t>E</a:t>
            </a:r>
            <a:r>
              <a:rPr lang="zh-CN" altLang="en-US" b="1" dirty="0"/>
              <a:t>即为</a:t>
            </a:r>
            <a:r>
              <a:rPr lang="en-US" altLang="zh-CN" b="1" dirty="0" err="1"/>
              <a:t>hdr</a:t>
            </a:r>
            <a:r>
              <a:rPr lang="zh-CN" altLang="en-US" b="1" dirty="0"/>
              <a:t>图像像素</a:t>
            </a:r>
            <a:endParaRPr lang="en-US" altLang="zh-CN" b="1" dirty="0"/>
          </a:p>
          <a:p>
            <a:r>
              <a:rPr lang="zh-CN" altLang="en-US" b="1" dirty="0"/>
              <a:t>对数加权更符合人眼特性，会更优一些</a:t>
            </a:r>
          </a:p>
        </p:txBody>
      </p:sp>
      <p:sp>
        <p:nvSpPr>
          <p:cNvPr id="13" name="箭头: 下 12">
            <a:extLst>
              <a:ext uri="{FF2B5EF4-FFF2-40B4-BE49-F238E27FC236}">
                <a16:creationId xmlns:a16="http://schemas.microsoft.com/office/drawing/2014/main" id="{98163DB1-3FC7-3B3B-4C28-B7CEC4AE68AE}"/>
              </a:ext>
            </a:extLst>
          </p:cNvPr>
          <p:cNvSpPr/>
          <p:nvPr/>
        </p:nvSpPr>
        <p:spPr>
          <a:xfrm>
            <a:off x="2362810" y="2521481"/>
            <a:ext cx="482803" cy="2948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1A8B926B-6292-7045-FB0B-F665AAC59235}"/>
              </a:ext>
            </a:extLst>
          </p:cNvPr>
          <p:cNvSpPr/>
          <p:nvPr/>
        </p:nvSpPr>
        <p:spPr>
          <a:xfrm>
            <a:off x="2362810" y="3758922"/>
            <a:ext cx="431596" cy="2942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05848B77-FF2D-87C2-D94A-531CF29901AE}"/>
              </a:ext>
            </a:extLst>
          </p:cNvPr>
          <p:cNvSpPr/>
          <p:nvPr/>
        </p:nvSpPr>
        <p:spPr>
          <a:xfrm>
            <a:off x="4340147" y="2599912"/>
            <a:ext cx="1837622" cy="12003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P</a:t>
            </a:r>
            <a:r>
              <a:rPr lang="zh-CN" altLang="en-US" dirty="0"/>
              <a:t>张图片加权平均</a:t>
            </a:r>
          </a:p>
        </p:txBody>
      </p:sp>
      <p:sp>
        <p:nvSpPr>
          <p:cNvPr id="17" name="文本框 16">
            <a:extLst>
              <a:ext uri="{FF2B5EF4-FFF2-40B4-BE49-F238E27FC236}">
                <a16:creationId xmlns:a16="http://schemas.microsoft.com/office/drawing/2014/main" id="{33887C5A-9EA7-770A-9AEC-6C24072B473B}"/>
              </a:ext>
            </a:extLst>
          </p:cNvPr>
          <p:cNvSpPr txBox="1"/>
          <p:nvPr/>
        </p:nvSpPr>
        <p:spPr>
          <a:xfrm>
            <a:off x="332842" y="4992089"/>
            <a:ext cx="11671484"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solidFill>
                  <a:srgbClr val="000080"/>
                </a:solidFill>
                <a:effectLst/>
                <a:highlight>
                  <a:srgbClr val="FFFFFF"/>
                </a:highlight>
                <a:latin typeface="Consolas" panose="020B0609020204030204" pitchFamily="49" charset="0"/>
              </a:rPr>
              <a:t>总之，最终，我们得到</a:t>
            </a:r>
            <a:r>
              <a:rPr lang="en-US" altLang="zh-CN" b="1" dirty="0">
                <a:solidFill>
                  <a:srgbClr val="000080"/>
                </a:solidFill>
                <a:effectLst/>
                <a:highlight>
                  <a:srgbClr val="FFFFFF"/>
                </a:highlight>
                <a:latin typeface="Consolas" panose="020B0609020204030204" pitchFamily="49" charset="0"/>
              </a:rPr>
              <a:t>E</a:t>
            </a:r>
            <a:r>
              <a:rPr lang="zh-CN" altLang="en-US" b="1" dirty="0">
                <a:solidFill>
                  <a:srgbClr val="000080"/>
                </a:solidFill>
                <a:effectLst/>
                <a:highlight>
                  <a:srgbClr val="FFFFFF"/>
                </a:highlight>
                <a:latin typeface="Consolas" panose="020B0609020204030204" pitchFamily="49" charset="0"/>
              </a:rPr>
              <a:t>，即得到了</a:t>
            </a:r>
            <a:r>
              <a:rPr lang="en-US" altLang="zh-CN" b="1" dirty="0">
                <a:solidFill>
                  <a:srgbClr val="000080"/>
                </a:solidFill>
                <a:effectLst/>
                <a:highlight>
                  <a:srgbClr val="FFFFFF"/>
                </a:highlight>
                <a:latin typeface="Consolas" panose="020B0609020204030204" pitchFamily="49" charset="0"/>
              </a:rPr>
              <a:t>HDR</a:t>
            </a:r>
            <a:r>
              <a:rPr lang="zh-CN" altLang="en-US" b="1" dirty="0">
                <a:solidFill>
                  <a:srgbClr val="000080"/>
                </a:solidFill>
                <a:effectLst/>
                <a:highlight>
                  <a:srgbClr val="FFFFFF"/>
                </a:highlight>
                <a:latin typeface="Consolas" panose="020B0609020204030204" pitchFamily="49" charset="0"/>
              </a:rPr>
              <a:t>图像的像素值</a:t>
            </a:r>
            <a:r>
              <a:rPr lang="zh-CN" altLang="en-US" b="0" dirty="0">
                <a:solidFill>
                  <a:srgbClr val="000000"/>
                </a:solidFill>
                <a:effectLst/>
                <a:highlight>
                  <a:srgbClr val="FFFFFF"/>
                </a:highlight>
                <a:latin typeface="Consolas" panose="020B0609020204030204" pitchFamily="49" charset="0"/>
              </a:rPr>
              <a:t>，</a:t>
            </a:r>
            <a:r>
              <a:rPr lang="en-US" altLang="zh-CN" b="0" dirty="0">
                <a:solidFill>
                  <a:srgbClr val="000000"/>
                </a:solidFill>
                <a:effectLst/>
                <a:highlight>
                  <a:srgbClr val="FFFFFF"/>
                </a:highlight>
                <a:latin typeface="Consolas" panose="020B0609020204030204" pitchFamily="49" charset="0"/>
              </a:rPr>
              <a:t>HDR</a:t>
            </a:r>
            <a:r>
              <a:rPr lang="zh-CN" altLang="en-US" b="0" dirty="0">
                <a:solidFill>
                  <a:srgbClr val="000000"/>
                </a:solidFill>
                <a:effectLst/>
                <a:highlight>
                  <a:srgbClr val="FFFFFF"/>
                </a:highlight>
                <a:latin typeface="Consolas" panose="020B0609020204030204" pitchFamily="49" charset="0"/>
              </a:rPr>
              <a:t>合成算法结束。</a:t>
            </a:r>
            <a:endParaRPr lang="en-US" altLang="zh-CN" b="0" dirty="0">
              <a:solidFill>
                <a:srgbClr val="000000"/>
              </a:solidFill>
              <a:effectLst/>
              <a:highlight>
                <a:srgbClr val="FFFFFF"/>
              </a:highlight>
              <a:latin typeface="Consolas" panose="020B0609020204030204" pitchFamily="49" charset="0"/>
            </a:endParaRPr>
          </a:p>
          <a:p>
            <a:pPr marL="285750" indent="-285750">
              <a:buFont typeface="Arial" panose="020B0604020202020204" pitchFamily="34" charset="0"/>
              <a:buChar char="•"/>
            </a:pPr>
            <a:r>
              <a:rPr lang="zh-CN" altLang="en-US" b="0" dirty="0">
                <a:solidFill>
                  <a:srgbClr val="000000"/>
                </a:solidFill>
                <a:effectLst/>
                <a:highlight>
                  <a:srgbClr val="FFFFFF"/>
                </a:highlight>
                <a:latin typeface="Consolas" panose="020B0609020204030204" pitchFamily="49" charset="0"/>
              </a:rPr>
              <a:t>我后边设计了一份</a:t>
            </a:r>
            <a:r>
              <a:rPr lang="en-US" altLang="zh-CN" b="0" dirty="0" err="1">
                <a:solidFill>
                  <a:srgbClr val="000000"/>
                </a:solidFill>
                <a:effectLst/>
                <a:highlight>
                  <a:srgbClr val="FFFFFF"/>
                </a:highlight>
                <a:latin typeface="Consolas" panose="020B0609020204030204" pitchFamily="49" charset="0"/>
              </a:rPr>
              <a:t>Debvec</a:t>
            </a:r>
            <a:r>
              <a:rPr lang="zh-CN" altLang="en-US" b="0" dirty="0">
                <a:solidFill>
                  <a:srgbClr val="000000"/>
                </a:solidFill>
                <a:effectLst/>
                <a:highlight>
                  <a:srgbClr val="FFFFFF"/>
                </a:highlight>
                <a:latin typeface="Consolas" panose="020B0609020204030204" pitchFamily="49" charset="0"/>
              </a:rPr>
              <a:t>算法实现的作业，帮助理解。</a:t>
            </a:r>
            <a:endParaRPr lang="en-US" altLang="zh-CN" b="0" dirty="0">
              <a:solidFill>
                <a:srgbClr val="000000"/>
              </a:solidFill>
              <a:effectLst/>
              <a:highlight>
                <a:srgbClr val="FFFFFF"/>
              </a:highlight>
              <a:latin typeface="Consolas" panose="020B0609020204030204" pitchFamily="49" charset="0"/>
            </a:endParaRPr>
          </a:p>
          <a:p>
            <a:pPr marL="285750" indent="-285750">
              <a:buFont typeface="Arial" panose="020B0604020202020204" pitchFamily="34" charset="0"/>
              <a:buChar char="•"/>
            </a:pPr>
            <a:r>
              <a:rPr lang="zh-CN" altLang="en-US" dirty="0"/>
              <a:t>如有未理解处，可以参考</a:t>
            </a:r>
            <a:r>
              <a:rPr lang="en-US" altLang="zh-CN" dirty="0"/>
              <a:t>:</a:t>
            </a:r>
            <a:r>
              <a:rPr lang="zh-CN" altLang="en-US" dirty="0">
                <a:hlinkClick r:id="rId6"/>
              </a:rPr>
              <a:t>高动态范围（</a:t>
            </a:r>
            <a:r>
              <a:rPr lang="en-US" altLang="zh-CN" dirty="0">
                <a:hlinkClick r:id="rId6"/>
              </a:rPr>
              <a:t>HDR</a:t>
            </a:r>
            <a:r>
              <a:rPr lang="zh-CN" altLang="en-US" dirty="0">
                <a:hlinkClick r:id="rId6"/>
              </a:rPr>
              <a:t>）成像</a:t>
            </a:r>
            <a:r>
              <a:rPr lang="en-US" altLang="zh-CN" dirty="0">
                <a:hlinkClick r:id="rId6"/>
              </a:rPr>
              <a:t>——</a:t>
            </a:r>
            <a:r>
              <a:rPr lang="en-US" altLang="zh-CN" dirty="0" err="1">
                <a:hlinkClick r:id="rId6"/>
              </a:rPr>
              <a:t>debevec</a:t>
            </a:r>
            <a:r>
              <a:rPr lang="zh-CN" altLang="en-US" dirty="0">
                <a:hlinkClick r:id="rId6"/>
              </a:rPr>
              <a:t>算法</a:t>
            </a:r>
            <a:endParaRPr lang="zh-CN" altLang="en-US" dirty="0"/>
          </a:p>
          <a:p>
            <a:endParaRPr lang="zh-CN" altLang="en-US" b="0" dirty="0">
              <a:solidFill>
                <a:srgbClr val="000000"/>
              </a:solidFill>
              <a:effectLst/>
              <a:highlight>
                <a:srgbClr val="FFFFFF"/>
              </a:highlight>
              <a:latin typeface="Consolas" panose="020B0609020204030204" pitchFamily="49" charset="0"/>
            </a:endParaRPr>
          </a:p>
        </p:txBody>
      </p:sp>
    </p:spTree>
    <p:extLst>
      <p:ext uri="{BB962C8B-B14F-4D97-AF65-F5344CB8AC3E}">
        <p14:creationId xmlns:p14="http://schemas.microsoft.com/office/powerpoint/2010/main" val="15597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合成</a:t>
            </a:r>
            <a:r>
              <a:rPr lang="en-US" altLang="zh-CN" dirty="0"/>
              <a:t>:MATLAB</a:t>
            </a:r>
            <a:r>
              <a:rPr lang="zh-CN" altLang="en-US" dirty="0"/>
              <a:t>官方函数</a:t>
            </a:r>
          </a:p>
        </p:txBody>
      </p:sp>
      <p:pic>
        <p:nvPicPr>
          <p:cNvPr id="6" name="图片 5">
            <a:extLst>
              <a:ext uri="{FF2B5EF4-FFF2-40B4-BE49-F238E27FC236}">
                <a16:creationId xmlns:a16="http://schemas.microsoft.com/office/drawing/2014/main" id="{0739F401-4468-12C7-46C0-8125AE236EFA}"/>
              </a:ext>
            </a:extLst>
          </p:cNvPr>
          <p:cNvPicPr>
            <a:picLocks noChangeAspect="1"/>
          </p:cNvPicPr>
          <p:nvPr/>
        </p:nvPicPr>
        <p:blipFill>
          <a:blip r:embed="rId2"/>
          <a:stretch>
            <a:fillRect/>
          </a:stretch>
        </p:blipFill>
        <p:spPr>
          <a:xfrm>
            <a:off x="345642" y="1043471"/>
            <a:ext cx="10374173" cy="943107"/>
          </a:xfrm>
          <a:prstGeom prst="rect">
            <a:avLst/>
          </a:prstGeom>
        </p:spPr>
      </p:pic>
      <p:sp>
        <p:nvSpPr>
          <p:cNvPr id="7" name="文本框 6">
            <a:extLst>
              <a:ext uri="{FF2B5EF4-FFF2-40B4-BE49-F238E27FC236}">
                <a16:creationId xmlns:a16="http://schemas.microsoft.com/office/drawing/2014/main" id="{14FB6A13-F30E-D728-F0BA-B041BC8DCB49}"/>
              </a:ext>
            </a:extLst>
          </p:cNvPr>
          <p:cNvSpPr txBox="1"/>
          <p:nvPr/>
        </p:nvSpPr>
        <p:spPr>
          <a:xfrm rot="10800000" flipH="1" flipV="1">
            <a:off x="263526" y="2111508"/>
            <a:ext cx="10744201" cy="3970318"/>
          </a:xfrm>
          <a:prstGeom prst="rect">
            <a:avLst/>
          </a:prstGeom>
          <a:noFill/>
        </p:spPr>
        <p:txBody>
          <a:bodyPr wrap="square" rtlCol="0">
            <a:spAutoFit/>
          </a:bodyPr>
          <a:lstStyle/>
          <a:p>
            <a:r>
              <a:rPr lang="en-US" altLang="zh-CN" b="1" dirty="0">
                <a:solidFill>
                  <a:srgbClr val="FF0000"/>
                </a:solidFill>
              </a:rPr>
              <a:t>HDR=</a:t>
            </a:r>
            <a:r>
              <a:rPr lang="en-US" altLang="zh-CN" b="1" dirty="0" err="1">
                <a:solidFill>
                  <a:srgbClr val="FF0000"/>
                </a:solidFill>
              </a:rPr>
              <a:t>makehdr</a:t>
            </a:r>
            <a:r>
              <a:rPr lang="en-US" altLang="zh-CN" b="1" dirty="0">
                <a:solidFill>
                  <a:srgbClr val="FF0000"/>
                </a:solidFill>
              </a:rPr>
              <a:t>(</a:t>
            </a:r>
            <a:r>
              <a:rPr lang="en-US" altLang="zh-CN" b="1" dirty="0" err="1">
                <a:solidFill>
                  <a:srgbClr val="FF0000"/>
                </a:solidFill>
              </a:rPr>
              <a:t>files,Name,Value</a:t>
            </a:r>
            <a:r>
              <a:rPr lang="en-US" altLang="zh-CN" b="1" dirty="0">
                <a:solidFill>
                  <a:srgbClr val="FF0000"/>
                </a:solidFill>
              </a:rPr>
              <a:t>)</a:t>
            </a:r>
          </a:p>
          <a:p>
            <a:r>
              <a:rPr lang="en-US" altLang="zh-CN" dirty="0"/>
              <a:t>Name-Value:</a:t>
            </a:r>
          </a:p>
          <a:p>
            <a:pPr marL="285750" indent="-285750">
              <a:buFont typeface="Arial" panose="020B0604020202020204" pitchFamily="34" charset="0"/>
              <a:buChar char="•"/>
            </a:pPr>
            <a:r>
              <a:rPr lang="en-US" altLang="zh-CN" dirty="0">
                <a:solidFill>
                  <a:srgbClr val="FF0000"/>
                </a:solidFill>
              </a:rPr>
              <a:t>‘</a:t>
            </a:r>
            <a:r>
              <a:rPr lang="en-US" altLang="zh-CN" dirty="0" err="1">
                <a:solidFill>
                  <a:srgbClr val="FF0000"/>
                </a:solidFill>
              </a:rPr>
              <a:t>BaseFlie</a:t>
            </a:r>
            <a:r>
              <a:rPr lang="en-US" altLang="zh-CN" dirty="0"/>
              <a:t>’ :</a:t>
            </a:r>
            <a:r>
              <a:rPr lang="zh-CN" altLang="en-US" dirty="0"/>
              <a:t>曝光基底的文件名</a:t>
            </a:r>
            <a:endParaRPr lang="en-US" altLang="zh-CN" dirty="0"/>
          </a:p>
          <a:p>
            <a:pPr marL="285750" indent="-285750">
              <a:buFont typeface="Arial" panose="020B0604020202020204" pitchFamily="34" charset="0"/>
              <a:buChar char="•"/>
            </a:pPr>
            <a:r>
              <a:rPr lang="en-US" altLang="zh-CN" dirty="0">
                <a:solidFill>
                  <a:srgbClr val="FF0000"/>
                </a:solidFill>
              </a:rPr>
              <a:t>‘</a:t>
            </a:r>
            <a:r>
              <a:rPr lang="en-US" altLang="zh-CN" dirty="0" err="1">
                <a:solidFill>
                  <a:srgbClr val="FF0000"/>
                </a:solidFill>
              </a:rPr>
              <a:t>ExposureValues</a:t>
            </a:r>
            <a:r>
              <a:rPr lang="en-US" altLang="zh-CN" dirty="0"/>
              <a:t>’ </a:t>
            </a:r>
            <a:r>
              <a:rPr lang="zh-CN" altLang="en-US" dirty="0"/>
              <a:t>输入集中每个图像的曝光值，类型为正数向量，向量中第</a:t>
            </a:r>
            <a:r>
              <a:rPr lang="en-US" altLang="zh-CN" dirty="0"/>
              <a:t>k</a:t>
            </a:r>
            <a:r>
              <a:rPr lang="zh-CN" altLang="en-US" dirty="0"/>
              <a:t>个值对应输入集中第</a:t>
            </a:r>
            <a:r>
              <a:rPr lang="en-US" altLang="zh-CN" dirty="0"/>
              <a:t>k</a:t>
            </a:r>
            <a:r>
              <a:rPr lang="zh-CN" altLang="en-US" dirty="0"/>
              <a:t>个</a:t>
            </a:r>
            <a:r>
              <a:rPr lang="en-US" altLang="zh-CN" dirty="0"/>
              <a:t>LDR</a:t>
            </a:r>
            <a:r>
              <a:rPr lang="zh-CN" altLang="en-US" dirty="0"/>
              <a:t>图像。 </a:t>
            </a:r>
            <a:endParaRPr lang="en-US" altLang="zh-CN" dirty="0"/>
          </a:p>
          <a:p>
            <a:pPr marL="285750" indent="-285750">
              <a:buFont typeface="Arial" panose="020B0604020202020204" pitchFamily="34" charset="0"/>
              <a:buChar char="•"/>
            </a:pPr>
            <a:r>
              <a:rPr lang="en-US" altLang="zh-CN" dirty="0">
                <a:solidFill>
                  <a:srgbClr val="FF0000"/>
                </a:solidFill>
              </a:rPr>
              <a:t>‘</a:t>
            </a:r>
            <a:r>
              <a:rPr lang="en-US" altLang="zh-CN" dirty="0" err="1">
                <a:solidFill>
                  <a:srgbClr val="FF0000"/>
                </a:solidFill>
              </a:rPr>
              <a:t>RelativeExposure</a:t>
            </a:r>
            <a:r>
              <a:rPr lang="en-US" altLang="zh-CN" dirty="0"/>
              <a:t>’ </a:t>
            </a:r>
            <a:r>
              <a:rPr lang="zh-CN" altLang="en-US" dirty="0"/>
              <a:t>输入集中每个图像的相对曝光值，类型为正数向量，向量中第</a:t>
            </a:r>
            <a:r>
              <a:rPr lang="en-US" altLang="zh-CN" dirty="0"/>
              <a:t>k</a:t>
            </a:r>
            <a:r>
              <a:rPr lang="zh-CN" altLang="en-US" dirty="0"/>
              <a:t>个值对应输入集中第</a:t>
            </a:r>
            <a:r>
              <a:rPr lang="en-US" altLang="zh-CN" dirty="0"/>
              <a:t>k</a:t>
            </a:r>
            <a:r>
              <a:rPr lang="zh-CN" altLang="en-US" dirty="0"/>
              <a:t>个</a:t>
            </a:r>
            <a:r>
              <a:rPr lang="en-US" altLang="zh-CN" dirty="0"/>
              <a:t>LDR</a:t>
            </a:r>
            <a:r>
              <a:rPr lang="zh-CN" altLang="en-US" dirty="0"/>
              <a:t>图像。 </a:t>
            </a:r>
            <a:endParaRPr lang="en-US" altLang="zh-CN" dirty="0"/>
          </a:p>
          <a:p>
            <a:pPr marL="285750" indent="-285750">
              <a:buFont typeface="Arial" panose="020B0604020202020204" pitchFamily="34" charset="0"/>
              <a:buChar char="•"/>
            </a:pPr>
            <a:r>
              <a:rPr lang="en-US" altLang="zh-CN" dirty="0">
                <a:solidFill>
                  <a:srgbClr val="FF0000"/>
                </a:solidFill>
              </a:rPr>
              <a:t>‘</a:t>
            </a:r>
            <a:r>
              <a:rPr lang="en-US" altLang="zh-CN" dirty="0" err="1">
                <a:solidFill>
                  <a:srgbClr val="FF0000"/>
                </a:solidFill>
              </a:rPr>
              <a:t>MinimumLimit</a:t>
            </a:r>
            <a:r>
              <a:rPr lang="en-US" altLang="zh-CN" dirty="0"/>
              <a:t>’ </a:t>
            </a:r>
            <a:r>
              <a:rPr lang="zh-CN" altLang="en-US" dirty="0"/>
              <a:t>最小曝光值，指定为正整数。默认情况下，此最小值设置为图像数据类型允许的最大强度的</a:t>
            </a:r>
            <a:r>
              <a:rPr lang="en-US" altLang="zh-CN" dirty="0"/>
              <a:t>2%</a:t>
            </a:r>
            <a:r>
              <a:rPr lang="zh-CN" altLang="en-US" dirty="0"/>
              <a:t>。</a:t>
            </a:r>
            <a:endParaRPr lang="en-US" altLang="zh-CN" dirty="0"/>
          </a:p>
          <a:p>
            <a:pPr marL="285750" indent="-285750">
              <a:buFont typeface="Arial" panose="020B0604020202020204" pitchFamily="34" charset="0"/>
              <a:buChar char="•"/>
            </a:pPr>
            <a:r>
              <a:rPr lang="en-US" altLang="zh-CN" dirty="0">
                <a:solidFill>
                  <a:srgbClr val="FF0000"/>
                </a:solidFill>
              </a:rPr>
              <a:t>‘</a:t>
            </a:r>
            <a:r>
              <a:rPr lang="en-US" altLang="zh-CN" dirty="0" err="1">
                <a:solidFill>
                  <a:srgbClr val="FF0000"/>
                </a:solidFill>
              </a:rPr>
              <a:t>MaximumLimit</a:t>
            </a:r>
            <a:r>
              <a:rPr lang="en-US" altLang="zh-CN" dirty="0"/>
              <a:t>’ </a:t>
            </a:r>
            <a:r>
              <a:rPr lang="zh-CN" altLang="en-US" dirty="0"/>
              <a:t>最大曝光值，指定为正整数。默认情况下，此最小值设置为图像数据类型允许的最大强度的</a:t>
            </a:r>
            <a:r>
              <a:rPr lang="en-US" altLang="zh-CN" dirty="0"/>
              <a:t>98%</a:t>
            </a:r>
            <a:r>
              <a:rPr lang="zh-CN" altLang="en-US" dirty="0"/>
              <a:t>。</a:t>
            </a:r>
            <a:endParaRPr lang="en-US" altLang="zh-CN" dirty="0"/>
          </a:p>
          <a:p>
            <a:pPr marL="285750" indent="-285750">
              <a:buFont typeface="Arial" panose="020B0604020202020204" pitchFamily="34" charset="0"/>
              <a:buChar char="•"/>
            </a:pPr>
            <a:r>
              <a:rPr lang="en-US" altLang="zh-CN" dirty="0">
                <a:solidFill>
                  <a:srgbClr val="FF0000"/>
                </a:solidFill>
              </a:rPr>
              <a:t>‘</a:t>
            </a:r>
            <a:r>
              <a:rPr lang="en-US" altLang="zh-CN" dirty="0" err="1">
                <a:solidFill>
                  <a:srgbClr val="FF0000"/>
                </a:solidFill>
              </a:rPr>
              <a:t>CameraResponse</a:t>
            </a:r>
            <a:r>
              <a:rPr lang="en-US" altLang="zh-CN" dirty="0"/>
              <a:t>’ </a:t>
            </a:r>
            <a:r>
              <a:rPr lang="zh-CN" altLang="en-US" b="1" dirty="0"/>
              <a:t>相机响应函数</a:t>
            </a:r>
            <a:r>
              <a:rPr lang="zh-CN" altLang="en-US" dirty="0"/>
              <a:t>，对于灰度图像，此参数指定为</a:t>
            </a:r>
            <a:r>
              <a:rPr lang="en-US" altLang="zh-CN" dirty="0"/>
              <a:t>n×1</a:t>
            </a:r>
            <a:r>
              <a:rPr lang="zh-CN" altLang="en-US" dirty="0"/>
              <a:t>向量，对于彩色图像，此参数指定为</a:t>
            </a:r>
            <a:r>
              <a:rPr lang="en-US" altLang="zh-CN" dirty="0"/>
              <a:t>n×3</a:t>
            </a:r>
            <a:r>
              <a:rPr lang="zh-CN" altLang="en-US" dirty="0"/>
              <a:t>矩阵，相机相应函数将曝光值的对数值映射到输入图像的强度级别。</a:t>
            </a:r>
            <a:r>
              <a:rPr lang="en-US" altLang="zh-CN" dirty="0"/>
              <a:t>n</a:t>
            </a:r>
            <a:r>
              <a:rPr lang="zh-CN" altLang="en-US" dirty="0"/>
              <a:t>的值是输入图像位深的</a:t>
            </a:r>
            <a:r>
              <a:rPr lang="en-US" altLang="zh-CN" dirty="0"/>
              <a:t>2</a:t>
            </a:r>
            <a:r>
              <a:rPr lang="zh-CN" altLang="en-US" dirty="0"/>
              <a:t>次幂，例如，如果输入图像集的位深度为</a:t>
            </a:r>
            <a:r>
              <a:rPr lang="en-US" altLang="zh-CN" dirty="0"/>
              <a:t>8</a:t>
            </a:r>
            <a:r>
              <a:rPr lang="zh-CN" altLang="en-US" dirty="0"/>
              <a:t>，则</a:t>
            </a:r>
            <a:r>
              <a:rPr lang="en-US" altLang="zh-CN" dirty="0"/>
              <a:t>n</a:t>
            </a:r>
            <a:r>
              <a:rPr lang="zh-CN" altLang="en-US" dirty="0"/>
              <a:t>为</a:t>
            </a:r>
            <a:r>
              <a:rPr lang="en-US" altLang="zh-CN" dirty="0"/>
              <a:t>256</a:t>
            </a:r>
            <a:r>
              <a:rPr lang="zh-CN" altLang="en-US" dirty="0"/>
              <a:t>。</a:t>
            </a:r>
          </a:p>
        </p:txBody>
      </p:sp>
    </p:spTree>
    <p:extLst>
      <p:ext uri="{BB962C8B-B14F-4D97-AF65-F5344CB8AC3E}">
        <p14:creationId xmlns:p14="http://schemas.microsoft.com/office/powerpoint/2010/main" val="1522042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合成</a:t>
            </a:r>
            <a:r>
              <a:rPr lang="en-US" altLang="zh-CN" dirty="0"/>
              <a:t>:OpenCV</a:t>
            </a:r>
            <a:r>
              <a:rPr lang="zh-CN" altLang="en-US" dirty="0"/>
              <a:t>官方函数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47E94823-89EF-68AA-B553-680B1840E422}"/>
              </a:ext>
            </a:extLst>
          </p:cNvPr>
          <p:cNvSpPr txBox="1"/>
          <p:nvPr/>
        </p:nvSpPr>
        <p:spPr>
          <a:xfrm>
            <a:off x="263526" y="1038758"/>
            <a:ext cx="11170132" cy="369332"/>
          </a:xfrm>
          <a:prstGeom prst="rect">
            <a:avLst/>
          </a:prstGeom>
          <a:noFill/>
        </p:spPr>
        <p:txBody>
          <a:bodyPr wrap="square" rtlCol="0">
            <a:spAutoFit/>
          </a:bodyPr>
          <a:lstStyle/>
          <a:p>
            <a:r>
              <a:rPr lang="en-US" altLang="zh-CN" dirty="0"/>
              <a:t>Step1:</a:t>
            </a:r>
            <a:r>
              <a:rPr lang="zh-CN" altLang="en-US" dirty="0"/>
              <a:t>读取不同曝光度的多张图像</a:t>
            </a:r>
          </a:p>
        </p:txBody>
      </p:sp>
      <p:pic>
        <p:nvPicPr>
          <p:cNvPr id="5" name="图片 4">
            <a:extLst>
              <a:ext uri="{FF2B5EF4-FFF2-40B4-BE49-F238E27FC236}">
                <a16:creationId xmlns:a16="http://schemas.microsoft.com/office/drawing/2014/main" id="{A7E5C582-3241-58CD-213F-0F465B5E35E8}"/>
              </a:ext>
            </a:extLst>
          </p:cNvPr>
          <p:cNvPicPr>
            <a:picLocks noChangeAspect="1"/>
          </p:cNvPicPr>
          <p:nvPr/>
        </p:nvPicPr>
        <p:blipFill>
          <a:blip r:embed="rId2"/>
          <a:stretch>
            <a:fillRect/>
          </a:stretch>
        </p:blipFill>
        <p:spPr>
          <a:xfrm>
            <a:off x="465892" y="1408090"/>
            <a:ext cx="8130249" cy="3531235"/>
          </a:xfrm>
          <a:prstGeom prst="rect">
            <a:avLst/>
          </a:prstGeom>
        </p:spPr>
      </p:pic>
      <p:pic>
        <p:nvPicPr>
          <p:cNvPr id="6" name="图片 5">
            <a:extLst>
              <a:ext uri="{FF2B5EF4-FFF2-40B4-BE49-F238E27FC236}">
                <a16:creationId xmlns:a16="http://schemas.microsoft.com/office/drawing/2014/main" id="{C2A4288B-7E35-0118-CDE0-D2CD5412A11B}"/>
              </a:ext>
            </a:extLst>
          </p:cNvPr>
          <p:cNvPicPr>
            <a:picLocks noChangeAspect="1"/>
          </p:cNvPicPr>
          <p:nvPr/>
        </p:nvPicPr>
        <p:blipFill>
          <a:blip r:embed="rId3"/>
          <a:stretch>
            <a:fillRect/>
          </a:stretch>
        </p:blipFill>
        <p:spPr>
          <a:xfrm>
            <a:off x="424008" y="5003657"/>
            <a:ext cx="7620000" cy="1428750"/>
          </a:xfrm>
          <a:prstGeom prst="rect">
            <a:avLst/>
          </a:prstGeom>
        </p:spPr>
      </p:pic>
    </p:spTree>
    <p:extLst>
      <p:ext uri="{BB962C8B-B14F-4D97-AF65-F5344CB8AC3E}">
        <p14:creationId xmlns:p14="http://schemas.microsoft.com/office/powerpoint/2010/main" val="2082832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合成</a:t>
            </a:r>
            <a:r>
              <a:rPr lang="en-US" altLang="zh-CN" dirty="0"/>
              <a:t>:OpenCV</a:t>
            </a:r>
            <a:r>
              <a:rPr lang="zh-CN" altLang="en-US" dirty="0"/>
              <a:t>官方函数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47E94823-89EF-68AA-B553-680B1840E422}"/>
              </a:ext>
            </a:extLst>
          </p:cNvPr>
          <p:cNvSpPr txBox="1"/>
          <p:nvPr/>
        </p:nvSpPr>
        <p:spPr>
          <a:xfrm>
            <a:off x="263526" y="1064071"/>
            <a:ext cx="11762663" cy="923330"/>
          </a:xfrm>
          <a:prstGeom prst="rect">
            <a:avLst/>
          </a:prstGeom>
          <a:noFill/>
        </p:spPr>
        <p:txBody>
          <a:bodyPr wrap="square" rtlCol="0">
            <a:spAutoFit/>
          </a:bodyPr>
          <a:lstStyle/>
          <a:p>
            <a:r>
              <a:rPr lang="en-US" altLang="zh-CN" dirty="0"/>
              <a:t>Step2:</a:t>
            </a:r>
            <a:r>
              <a:rPr lang="zh-CN" altLang="en-US" dirty="0"/>
              <a:t>对齐图像。</a:t>
            </a:r>
            <a:r>
              <a:rPr lang="en-US" altLang="zh-CN" dirty="0"/>
              <a:t>(</a:t>
            </a:r>
            <a:r>
              <a:rPr lang="zh-CN" altLang="en-US" b="0" dirty="0">
                <a:solidFill>
                  <a:srgbClr val="000000"/>
                </a:solidFill>
                <a:effectLst/>
                <a:highlight>
                  <a:srgbClr val="FFFFFF"/>
                </a:highlight>
                <a:latin typeface="Consolas" panose="020B0609020204030204" pitchFamily="49" charset="0"/>
              </a:rPr>
              <a:t>即使用三脚架、短时间拍摄，依然有可能有没有对齐的现象</a:t>
            </a:r>
            <a:r>
              <a:rPr lang="en-US" altLang="zh-CN" b="0" dirty="0">
                <a:solidFill>
                  <a:srgbClr val="000000"/>
                </a:solidFill>
                <a:effectLst/>
                <a:highlight>
                  <a:srgbClr val="FFFFFF"/>
                </a:highlight>
                <a:latin typeface="Consolas" panose="020B0609020204030204" pitchFamily="49" charset="0"/>
              </a:rPr>
              <a:t>(</a:t>
            </a:r>
            <a:r>
              <a:rPr lang="zh-CN" altLang="en-US" b="0" dirty="0">
                <a:solidFill>
                  <a:srgbClr val="000000"/>
                </a:solidFill>
                <a:effectLst/>
                <a:highlight>
                  <a:srgbClr val="FFFFFF"/>
                </a:highlight>
                <a:latin typeface="Consolas" panose="020B0609020204030204" pitchFamily="49" charset="0"/>
              </a:rPr>
              <a:t>出现鬼影</a:t>
            </a:r>
            <a:r>
              <a:rPr lang="en-US" altLang="zh-CN" b="0" dirty="0">
                <a:solidFill>
                  <a:srgbClr val="000000"/>
                </a:solidFill>
                <a:effectLst/>
                <a:highlight>
                  <a:srgbClr val="FFFFFF"/>
                </a:highlight>
                <a:latin typeface="Consolas" panose="020B0609020204030204" pitchFamily="49" charset="0"/>
              </a:rPr>
              <a:t>)</a:t>
            </a:r>
            <a:r>
              <a:rPr lang="zh-CN" altLang="en-US" b="0" dirty="0">
                <a:solidFill>
                  <a:srgbClr val="000000"/>
                </a:solidFill>
                <a:effectLst/>
                <a:highlight>
                  <a:srgbClr val="FFFFFF"/>
                </a:highlight>
                <a:latin typeface="Consolas" panose="020B0609020204030204" pitchFamily="49" charset="0"/>
              </a:rPr>
              <a:t>，</a:t>
            </a:r>
            <a:r>
              <a:rPr lang="en-US" altLang="zh-CN" b="0" dirty="0">
                <a:solidFill>
                  <a:srgbClr val="000000"/>
                </a:solidFill>
                <a:effectLst/>
                <a:highlight>
                  <a:srgbClr val="FFFFFF"/>
                </a:highlight>
                <a:latin typeface="Consolas" panose="020B0609020204030204" pitchFamily="49" charset="0"/>
              </a:rPr>
              <a:t>Python</a:t>
            </a:r>
            <a:r>
              <a:rPr lang="zh-CN" altLang="en-US" b="0" dirty="0">
                <a:solidFill>
                  <a:srgbClr val="000000"/>
                </a:solidFill>
                <a:effectLst/>
                <a:highlight>
                  <a:srgbClr val="FFFFFF"/>
                </a:highlight>
                <a:latin typeface="Consolas" panose="020B0609020204030204" pitchFamily="49" charset="0"/>
              </a:rPr>
              <a:t>提供了一个帮助对齐的函数</a:t>
            </a:r>
            <a:r>
              <a:rPr lang="en-US" altLang="zh-CN" b="0" dirty="0">
                <a:solidFill>
                  <a:srgbClr val="000000"/>
                </a:solidFill>
                <a:effectLst/>
                <a:highlight>
                  <a:srgbClr val="FFFFFF"/>
                </a:highlight>
                <a:latin typeface="Consolas" panose="020B0609020204030204" pitchFamily="49" charset="0"/>
              </a:rPr>
              <a:t>)</a:t>
            </a:r>
            <a:endParaRPr lang="zh-CN" altLang="en-US" b="0" dirty="0">
              <a:solidFill>
                <a:srgbClr val="000000"/>
              </a:solidFill>
              <a:effectLst/>
              <a:highlight>
                <a:srgbClr val="FFFFFF"/>
              </a:highlight>
              <a:latin typeface="Consolas" panose="020B0609020204030204" pitchFamily="49" charset="0"/>
            </a:endParaRPr>
          </a:p>
          <a:p>
            <a:endParaRPr lang="zh-CN" altLang="en-US" dirty="0"/>
          </a:p>
        </p:txBody>
      </p:sp>
      <p:pic>
        <p:nvPicPr>
          <p:cNvPr id="4" name="图片 3">
            <a:extLst>
              <a:ext uri="{FF2B5EF4-FFF2-40B4-BE49-F238E27FC236}">
                <a16:creationId xmlns:a16="http://schemas.microsoft.com/office/drawing/2014/main" id="{20A32E7C-D847-82DF-8A3B-9278293B7E7A}"/>
              </a:ext>
            </a:extLst>
          </p:cNvPr>
          <p:cNvPicPr>
            <a:picLocks noChangeAspect="1"/>
          </p:cNvPicPr>
          <p:nvPr/>
        </p:nvPicPr>
        <p:blipFill>
          <a:blip r:embed="rId2"/>
          <a:stretch>
            <a:fillRect/>
          </a:stretch>
        </p:blipFill>
        <p:spPr>
          <a:xfrm>
            <a:off x="263526" y="3358218"/>
            <a:ext cx="8044586" cy="3024764"/>
          </a:xfrm>
          <a:prstGeom prst="rect">
            <a:avLst/>
          </a:prstGeom>
        </p:spPr>
      </p:pic>
      <p:pic>
        <p:nvPicPr>
          <p:cNvPr id="7" name="图片 6">
            <a:extLst>
              <a:ext uri="{FF2B5EF4-FFF2-40B4-BE49-F238E27FC236}">
                <a16:creationId xmlns:a16="http://schemas.microsoft.com/office/drawing/2014/main" id="{EE7B3FD4-58A2-2DA0-220F-6A6F0BA89F60}"/>
              </a:ext>
            </a:extLst>
          </p:cNvPr>
          <p:cNvPicPr>
            <a:picLocks noChangeAspect="1"/>
          </p:cNvPicPr>
          <p:nvPr/>
        </p:nvPicPr>
        <p:blipFill>
          <a:blip r:embed="rId3"/>
          <a:stretch>
            <a:fillRect/>
          </a:stretch>
        </p:blipFill>
        <p:spPr>
          <a:xfrm>
            <a:off x="263526" y="1987401"/>
            <a:ext cx="4086795" cy="1171739"/>
          </a:xfrm>
          <a:prstGeom prst="rect">
            <a:avLst/>
          </a:prstGeom>
        </p:spPr>
      </p:pic>
    </p:spTree>
    <p:extLst>
      <p:ext uri="{BB962C8B-B14F-4D97-AF65-F5344CB8AC3E}">
        <p14:creationId xmlns:p14="http://schemas.microsoft.com/office/powerpoint/2010/main" val="1638374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合成</a:t>
            </a:r>
            <a:r>
              <a:rPr lang="en-US" altLang="zh-CN" dirty="0"/>
              <a:t>:OpenCV</a:t>
            </a:r>
            <a:r>
              <a:rPr lang="zh-CN" altLang="en-US" dirty="0"/>
              <a:t>官方函数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47E94823-89EF-68AA-B553-680B1840E422}"/>
              </a:ext>
            </a:extLst>
          </p:cNvPr>
          <p:cNvSpPr txBox="1"/>
          <p:nvPr/>
        </p:nvSpPr>
        <p:spPr>
          <a:xfrm>
            <a:off x="263526" y="1051223"/>
            <a:ext cx="11170132" cy="646331"/>
          </a:xfrm>
          <a:prstGeom prst="rect">
            <a:avLst/>
          </a:prstGeom>
          <a:noFill/>
        </p:spPr>
        <p:txBody>
          <a:bodyPr wrap="square" rtlCol="0">
            <a:spAutoFit/>
          </a:bodyPr>
          <a:lstStyle/>
          <a:p>
            <a:r>
              <a:rPr lang="en-US" altLang="zh-CN" dirty="0"/>
              <a:t>Step3:</a:t>
            </a:r>
            <a:r>
              <a:rPr lang="zh-CN" altLang="en-US" dirty="0"/>
              <a:t>提取相机响应函数</a:t>
            </a:r>
            <a:r>
              <a:rPr lang="en-US" altLang="zh-CN" b="0" dirty="0">
                <a:solidFill>
                  <a:srgbClr val="000000"/>
                </a:solidFill>
                <a:effectLst/>
                <a:highlight>
                  <a:srgbClr val="FFFFFF"/>
                </a:highlight>
                <a:latin typeface="Consolas" panose="020B0609020204030204" pitchFamily="49" charset="0"/>
              </a:rPr>
              <a:t>Camera Response Function(CRF)</a:t>
            </a:r>
          </a:p>
          <a:p>
            <a:endParaRPr lang="zh-CN" altLang="en-US" dirty="0"/>
          </a:p>
        </p:txBody>
      </p:sp>
      <p:pic>
        <p:nvPicPr>
          <p:cNvPr id="6" name="图片 5">
            <a:extLst>
              <a:ext uri="{FF2B5EF4-FFF2-40B4-BE49-F238E27FC236}">
                <a16:creationId xmlns:a16="http://schemas.microsoft.com/office/drawing/2014/main" id="{2EDFC5A7-3ACD-F90E-CABD-C8588BE1BB44}"/>
              </a:ext>
            </a:extLst>
          </p:cNvPr>
          <p:cNvPicPr>
            <a:picLocks noChangeAspect="1"/>
          </p:cNvPicPr>
          <p:nvPr/>
        </p:nvPicPr>
        <p:blipFill>
          <a:blip r:embed="rId2"/>
          <a:stretch>
            <a:fillRect/>
          </a:stretch>
        </p:blipFill>
        <p:spPr>
          <a:xfrm>
            <a:off x="157896" y="1697554"/>
            <a:ext cx="6858957" cy="1057423"/>
          </a:xfrm>
          <a:prstGeom prst="rect">
            <a:avLst/>
          </a:prstGeom>
        </p:spPr>
      </p:pic>
      <p:pic>
        <p:nvPicPr>
          <p:cNvPr id="7" name="图片 6">
            <a:extLst>
              <a:ext uri="{FF2B5EF4-FFF2-40B4-BE49-F238E27FC236}">
                <a16:creationId xmlns:a16="http://schemas.microsoft.com/office/drawing/2014/main" id="{CDB5EC47-D370-1C8A-7877-9D3671F6C9C9}"/>
              </a:ext>
            </a:extLst>
          </p:cNvPr>
          <p:cNvPicPr>
            <a:picLocks noChangeAspect="1"/>
          </p:cNvPicPr>
          <p:nvPr/>
        </p:nvPicPr>
        <p:blipFill>
          <a:blip r:embed="rId3"/>
          <a:stretch>
            <a:fillRect/>
          </a:stretch>
        </p:blipFill>
        <p:spPr>
          <a:xfrm>
            <a:off x="7204929" y="1051223"/>
            <a:ext cx="4829175" cy="4848225"/>
          </a:xfrm>
          <a:prstGeom prst="rect">
            <a:avLst/>
          </a:prstGeom>
        </p:spPr>
      </p:pic>
      <p:pic>
        <p:nvPicPr>
          <p:cNvPr id="8" name="图片 7">
            <a:extLst>
              <a:ext uri="{FF2B5EF4-FFF2-40B4-BE49-F238E27FC236}">
                <a16:creationId xmlns:a16="http://schemas.microsoft.com/office/drawing/2014/main" id="{2593E7EA-AD34-E936-1F98-EA4204AC0C4E}"/>
              </a:ext>
            </a:extLst>
          </p:cNvPr>
          <p:cNvPicPr>
            <a:picLocks noChangeAspect="1"/>
          </p:cNvPicPr>
          <p:nvPr/>
        </p:nvPicPr>
        <p:blipFill>
          <a:blip r:embed="rId4"/>
          <a:stretch>
            <a:fillRect/>
          </a:stretch>
        </p:blipFill>
        <p:spPr>
          <a:xfrm>
            <a:off x="157896" y="4103025"/>
            <a:ext cx="6858957" cy="1513160"/>
          </a:xfrm>
          <a:prstGeom prst="rect">
            <a:avLst/>
          </a:prstGeom>
        </p:spPr>
      </p:pic>
      <p:sp>
        <p:nvSpPr>
          <p:cNvPr id="9" name="文本框 8">
            <a:extLst>
              <a:ext uri="{FF2B5EF4-FFF2-40B4-BE49-F238E27FC236}">
                <a16:creationId xmlns:a16="http://schemas.microsoft.com/office/drawing/2014/main" id="{27D8E986-9744-DB9B-1F40-364AD5D48A4C}"/>
              </a:ext>
            </a:extLst>
          </p:cNvPr>
          <p:cNvSpPr txBox="1"/>
          <p:nvPr/>
        </p:nvSpPr>
        <p:spPr>
          <a:xfrm>
            <a:off x="287731" y="3516852"/>
            <a:ext cx="5808269" cy="369332"/>
          </a:xfrm>
          <a:prstGeom prst="rect">
            <a:avLst/>
          </a:prstGeom>
          <a:noFill/>
        </p:spPr>
        <p:txBody>
          <a:bodyPr wrap="square" rtlCol="0">
            <a:spAutoFit/>
          </a:bodyPr>
          <a:lstStyle/>
          <a:p>
            <a:r>
              <a:rPr lang="en-US" altLang="zh-CN" dirty="0"/>
              <a:t>Step4:</a:t>
            </a:r>
            <a:r>
              <a:rPr lang="zh-CN" altLang="en-US" dirty="0"/>
              <a:t>合并图像</a:t>
            </a:r>
          </a:p>
        </p:txBody>
      </p:sp>
    </p:spTree>
    <p:extLst>
      <p:ext uri="{BB962C8B-B14F-4D97-AF65-F5344CB8AC3E}">
        <p14:creationId xmlns:p14="http://schemas.microsoft.com/office/powerpoint/2010/main" val="3897003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合成</a:t>
            </a:r>
            <a:r>
              <a:rPr lang="en-US" altLang="zh-CN" dirty="0"/>
              <a:t>:</a:t>
            </a:r>
            <a:r>
              <a:rPr lang="zh-CN" altLang="en-US" dirty="0"/>
              <a:t>深度学习实现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896820CB-AF3B-83FA-339B-334432F7BA8B}"/>
              </a:ext>
            </a:extLst>
          </p:cNvPr>
          <p:cNvSpPr txBox="1"/>
          <p:nvPr/>
        </p:nvSpPr>
        <p:spPr>
          <a:xfrm>
            <a:off x="174346" y="1602029"/>
            <a:ext cx="11843308" cy="2862322"/>
          </a:xfrm>
          <a:prstGeom prst="rect">
            <a:avLst/>
          </a:prstGeom>
          <a:noFill/>
        </p:spPr>
        <p:txBody>
          <a:bodyPr wrap="square" rtlCol="0">
            <a:spAutoFit/>
          </a:bodyPr>
          <a:lstStyle/>
          <a:p>
            <a:r>
              <a:rPr lang="zh-CN" altLang="en-US" b="1" i="0" dirty="0">
                <a:solidFill>
                  <a:srgbClr val="4F4F4F"/>
                </a:solidFill>
                <a:effectLst/>
                <a:highlight>
                  <a:srgbClr val="FFFFFF"/>
                </a:highlight>
                <a:latin typeface="PingFang SC"/>
              </a:rPr>
              <a:t>多帧</a:t>
            </a:r>
            <a:r>
              <a:rPr lang="en-US" altLang="zh-CN" b="1" i="0" dirty="0">
                <a:solidFill>
                  <a:srgbClr val="4F4F4F"/>
                </a:solidFill>
                <a:effectLst/>
                <a:highlight>
                  <a:srgbClr val="FFFFFF"/>
                </a:highlight>
                <a:latin typeface="PingFang SC"/>
              </a:rPr>
              <a:t>HDR</a:t>
            </a:r>
          </a:p>
          <a:p>
            <a:r>
              <a:rPr lang="en-US" altLang="zh-CN" b="1" i="0" dirty="0">
                <a:solidFill>
                  <a:srgbClr val="4F4F4F"/>
                </a:solidFill>
                <a:effectLst/>
                <a:highlight>
                  <a:srgbClr val="FFFFFF"/>
                </a:highlight>
                <a:latin typeface="PingFang SC"/>
              </a:rPr>
              <a:t>Deep High Dynamic Range Imaging of Dynamic Scenes</a:t>
            </a:r>
          </a:p>
          <a:p>
            <a:r>
              <a:rPr lang="en-US" altLang="zh-CN" b="1" i="0" dirty="0">
                <a:solidFill>
                  <a:srgbClr val="4F4F4F"/>
                </a:solidFill>
                <a:effectLst/>
                <a:highlight>
                  <a:srgbClr val="FFFFFF"/>
                </a:highlight>
                <a:latin typeface="PingFang SC"/>
              </a:rPr>
              <a:t>Deep High Dynamic Range Imaging with Large Foreground Motions</a:t>
            </a:r>
          </a:p>
          <a:p>
            <a:r>
              <a:rPr lang="en-US" altLang="zh-CN" b="1" i="0" dirty="0">
                <a:solidFill>
                  <a:srgbClr val="4F4F4F"/>
                </a:solidFill>
                <a:effectLst/>
                <a:highlight>
                  <a:srgbClr val="FFFFFF"/>
                </a:highlight>
                <a:latin typeface="PingFang SC"/>
              </a:rPr>
              <a:t>A Deep Unsupervised Approach for Exposure Fusion with Extreme Exposure Image Pairs</a:t>
            </a:r>
          </a:p>
          <a:p>
            <a:r>
              <a:rPr lang="zh-CN" altLang="en-US" b="1" dirty="0">
                <a:solidFill>
                  <a:srgbClr val="4F4F4F"/>
                </a:solidFill>
                <a:highlight>
                  <a:srgbClr val="FFFFFF"/>
                </a:highlight>
                <a:latin typeface="PingFang SC"/>
              </a:rPr>
              <a:t>单帧</a:t>
            </a:r>
            <a:r>
              <a:rPr lang="en-US" altLang="zh-CN" b="1" dirty="0">
                <a:solidFill>
                  <a:srgbClr val="4F4F4F"/>
                </a:solidFill>
                <a:highlight>
                  <a:srgbClr val="FFFFFF"/>
                </a:highlight>
                <a:latin typeface="PingFang SC"/>
              </a:rPr>
              <a:t>HDR</a:t>
            </a:r>
            <a:endParaRPr lang="en-US" altLang="zh-CN" dirty="0"/>
          </a:p>
          <a:p>
            <a:r>
              <a:rPr lang="en-US" altLang="zh-CN" b="1" i="0" dirty="0" err="1">
                <a:solidFill>
                  <a:srgbClr val="4F4F4F"/>
                </a:solidFill>
                <a:effectLst/>
                <a:highlight>
                  <a:srgbClr val="FFFFFF"/>
                </a:highlight>
                <a:latin typeface="PingFang SC"/>
              </a:rPr>
              <a:t>ExpandNet</a:t>
            </a:r>
            <a:r>
              <a:rPr lang="en-US" altLang="zh-CN" b="1" i="0" dirty="0">
                <a:solidFill>
                  <a:srgbClr val="4F4F4F"/>
                </a:solidFill>
                <a:effectLst/>
                <a:highlight>
                  <a:srgbClr val="FFFFFF"/>
                </a:highlight>
                <a:latin typeface="PingFang SC"/>
              </a:rPr>
              <a:t>: A Deep Convolutional Neural Network for High Dynamic Range Expansion from Low Dynamic Range Content</a:t>
            </a:r>
          </a:p>
          <a:p>
            <a:r>
              <a:rPr lang="en-US" altLang="zh-CN" b="1" i="0" dirty="0">
                <a:solidFill>
                  <a:srgbClr val="4F4F4F"/>
                </a:solidFill>
                <a:effectLst/>
                <a:highlight>
                  <a:srgbClr val="FFFFFF"/>
                </a:highlight>
                <a:latin typeface="PingFang SC"/>
              </a:rPr>
              <a:t>Image Correction via Deep Reciprocating HDR Transformation</a:t>
            </a:r>
          </a:p>
          <a:p>
            <a:r>
              <a:rPr lang="en-US" altLang="zh-CN" b="1" i="0" dirty="0">
                <a:solidFill>
                  <a:srgbClr val="4F4F4F"/>
                </a:solidFill>
                <a:effectLst/>
                <a:highlight>
                  <a:srgbClr val="FFFFFF"/>
                </a:highlight>
                <a:latin typeface="PingFang SC"/>
              </a:rPr>
              <a:t>Deep Reverse Tone Mapping</a:t>
            </a:r>
          </a:p>
          <a:p>
            <a:endParaRPr lang="en-US" altLang="zh-CN" dirty="0"/>
          </a:p>
          <a:p>
            <a:r>
              <a:rPr lang="zh-CN" altLang="en-US" dirty="0"/>
              <a:t>论文获取：</a:t>
            </a:r>
            <a:r>
              <a:rPr lang="en-US" altLang="zh-CN" dirty="0">
                <a:hlinkClick r:id="rId3"/>
              </a:rPr>
              <a:t>Digital-Image-Processing-HDR/Essay at main · </a:t>
            </a:r>
            <a:r>
              <a:rPr lang="en-US" altLang="zh-CN" dirty="0" err="1">
                <a:hlinkClick r:id="rId3"/>
              </a:rPr>
              <a:t>cryingnow</a:t>
            </a:r>
            <a:r>
              <a:rPr lang="en-US" altLang="zh-CN" dirty="0">
                <a:hlinkClick r:id="rId3"/>
              </a:rPr>
              <a:t>/Digital-Image-Processing-HDR (github.com)</a:t>
            </a:r>
            <a:endParaRPr lang="zh-CN" altLang="en-US" dirty="0"/>
          </a:p>
        </p:txBody>
      </p:sp>
    </p:spTree>
    <p:extLst>
      <p:ext uri="{BB962C8B-B14F-4D97-AF65-F5344CB8AC3E}">
        <p14:creationId xmlns:p14="http://schemas.microsoft.com/office/powerpoint/2010/main" val="4151910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CEFD826-6B48-556A-CEDB-6DE1CFFEB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0606"/>
            <a:ext cx="12192000" cy="2825496"/>
          </a:xfrm>
          <a:prstGeom prst="rect">
            <a:avLst/>
          </a:prstGeom>
        </p:spPr>
      </p:pic>
      <p:sp>
        <p:nvSpPr>
          <p:cNvPr id="11" name="矩形 10">
            <a:extLst>
              <a:ext uri="{FF2B5EF4-FFF2-40B4-BE49-F238E27FC236}">
                <a16:creationId xmlns:a16="http://schemas.microsoft.com/office/drawing/2014/main" id="{B496CF4A-9660-803C-1F31-340C61E87891}"/>
              </a:ext>
            </a:extLst>
          </p:cNvPr>
          <p:cNvSpPr/>
          <p:nvPr/>
        </p:nvSpPr>
        <p:spPr>
          <a:xfrm>
            <a:off x="0" y="1728316"/>
            <a:ext cx="12192000" cy="2825496"/>
          </a:xfrm>
          <a:prstGeom prst="rect">
            <a:avLst/>
          </a:prstGeom>
          <a:solidFill>
            <a:schemeClr val="accent1">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cs typeface="+mn-cs"/>
            </a:endParaRPr>
          </a:p>
        </p:txBody>
      </p:sp>
      <p:sp>
        <p:nvSpPr>
          <p:cNvPr id="3" name="矩形 2">
            <a:extLst>
              <a:ext uri="{FF2B5EF4-FFF2-40B4-BE49-F238E27FC236}">
                <a16:creationId xmlns:a16="http://schemas.microsoft.com/office/drawing/2014/main" id="{FDF76128-41C0-40BC-9CA4-F92BC546A92B}"/>
              </a:ext>
            </a:extLst>
          </p:cNvPr>
          <p:cNvSpPr/>
          <p:nvPr/>
        </p:nvSpPr>
        <p:spPr>
          <a:xfrm>
            <a:off x="1280160" y="0"/>
            <a:ext cx="2743200" cy="5120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OPPOSans B"/>
              <a:ea typeface="+mj-ea"/>
              <a:cs typeface="+mn-cs"/>
            </a:endParaRPr>
          </a:p>
        </p:txBody>
      </p:sp>
      <p:sp>
        <p:nvSpPr>
          <p:cNvPr id="4" name="箭头: V 形 3">
            <a:extLst>
              <a:ext uri="{FF2B5EF4-FFF2-40B4-BE49-F238E27FC236}">
                <a16:creationId xmlns:a16="http://schemas.microsoft.com/office/drawing/2014/main" id="{203C06E6-3D32-4B14-9F84-0C4C1441A7B4}"/>
              </a:ext>
            </a:extLst>
          </p:cNvPr>
          <p:cNvSpPr/>
          <p:nvPr/>
        </p:nvSpPr>
        <p:spPr>
          <a:xfrm rot="16200000">
            <a:off x="1863090" y="3742182"/>
            <a:ext cx="1577340" cy="2743200"/>
          </a:xfrm>
          <a:prstGeom prst="chevron">
            <a:avLst>
              <a:gd name="adj" fmla="val 436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OPPOSans B"/>
              <a:ea typeface="+mj-ea"/>
              <a:cs typeface="+mn-cs"/>
            </a:endParaRPr>
          </a:p>
        </p:txBody>
      </p:sp>
      <p:sp>
        <p:nvSpPr>
          <p:cNvPr id="5" name="文本框 4">
            <a:extLst>
              <a:ext uri="{FF2B5EF4-FFF2-40B4-BE49-F238E27FC236}">
                <a16:creationId xmlns:a16="http://schemas.microsoft.com/office/drawing/2014/main" id="{80B3502B-4AC5-4A15-B268-EA83BC899798}"/>
              </a:ext>
            </a:extLst>
          </p:cNvPr>
          <p:cNvSpPr txBox="1"/>
          <p:nvPr/>
        </p:nvSpPr>
        <p:spPr>
          <a:xfrm>
            <a:off x="1728216" y="4140446"/>
            <a:ext cx="1717832" cy="369332"/>
          </a:xfrm>
          <a:prstGeom prst="rect">
            <a:avLst/>
          </a:prstGeom>
          <a:noFill/>
        </p:spPr>
        <p:txBody>
          <a:bodyPr wrap="square" lIns="0" tIns="0" rIns="0" bIns="0" rtlCol="0"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OPPOSans R"/>
                <a:cs typeface="+mn-cs"/>
              </a:rPr>
              <a:t>PART </a:t>
            </a:r>
            <a:r>
              <a:rPr lang="en-US" altLang="zh-CN" sz="2400" dirty="0">
                <a:solidFill>
                  <a:srgbClr val="FFFFFF"/>
                </a:solidFill>
                <a:latin typeface="OPPOSans R"/>
              </a:rPr>
              <a:t>THREE</a:t>
            </a:r>
            <a:r>
              <a:rPr kumimoji="0" lang="en-US" altLang="zh-CN" sz="2400" b="0" i="0" u="none" strike="noStrike" kern="1200" cap="none" spc="0" normalizeH="0" baseline="0" noProof="0" dirty="0">
                <a:ln>
                  <a:noFill/>
                </a:ln>
                <a:solidFill>
                  <a:srgbClr val="FFFFFF"/>
                </a:solidFill>
                <a:effectLst/>
                <a:uLnTx/>
                <a:uFillTx/>
                <a:latin typeface="OPPOSans R"/>
                <a:cs typeface="+mn-cs"/>
              </a:rPr>
              <a:t> </a:t>
            </a:r>
            <a:endParaRPr kumimoji="0" lang="zh-CN" altLang="en-US" sz="2400" b="0" i="0" u="none" strike="noStrike" kern="1200" cap="none" spc="0" normalizeH="0" baseline="0" noProof="0" dirty="0">
              <a:ln>
                <a:noFill/>
              </a:ln>
              <a:solidFill>
                <a:srgbClr val="FFFFFF"/>
              </a:solidFill>
              <a:effectLst/>
              <a:uLnTx/>
              <a:uFillTx/>
              <a:latin typeface="OPPOSans R"/>
              <a:cs typeface="+mn-cs"/>
            </a:endParaRPr>
          </a:p>
        </p:txBody>
      </p:sp>
      <p:sp>
        <p:nvSpPr>
          <p:cNvPr id="6" name="文本框 5">
            <a:extLst>
              <a:ext uri="{FF2B5EF4-FFF2-40B4-BE49-F238E27FC236}">
                <a16:creationId xmlns:a16="http://schemas.microsoft.com/office/drawing/2014/main" id="{AA803A1D-F59D-4E88-968A-76FB4B68AD2F}"/>
              </a:ext>
            </a:extLst>
          </p:cNvPr>
          <p:cNvSpPr txBox="1"/>
          <p:nvPr/>
        </p:nvSpPr>
        <p:spPr>
          <a:xfrm>
            <a:off x="1600250" y="2081525"/>
            <a:ext cx="1795363" cy="2123658"/>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srgbClr val="FFFFFF"/>
                </a:solidFill>
                <a:effectLst/>
                <a:uLnTx/>
                <a:uFillTx/>
                <a:latin typeface="OPPOSans B"/>
                <a:ea typeface="+mj-ea"/>
                <a:cs typeface="+mn-cs"/>
              </a:rPr>
              <a:t>03</a:t>
            </a:r>
            <a:endParaRPr kumimoji="0" lang="zh-CN" altLang="en-US" sz="13800" b="0" i="0" u="none" strike="noStrike" kern="1200" cap="none" spc="0" normalizeH="0" baseline="0" noProof="0" dirty="0">
              <a:ln>
                <a:noFill/>
              </a:ln>
              <a:solidFill>
                <a:srgbClr val="FFFFFF"/>
              </a:solidFill>
              <a:effectLst/>
              <a:uLnTx/>
              <a:uFillTx/>
              <a:latin typeface="OPPOSans B"/>
              <a:ea typeface="+mj-ea"/>
              <a:cs typeface="+mn-cs"/>
            </a:endParaRPr>
          </a:p>
        </p:txBody>
      </p:sp>
      <p:sp>
        <p:nvSpPr>
          <p:cNvPr id="7" name="文本框 6">
            <a:extLst>
              <a:ext uri="{FF2B5EF4-FFF2-40B4-BE49-F238E27FC236}">
                <a16:creationId xmlns:a16="http://schemas.microsoft.com/office/drawing/2014/main" id="{3E19388D-2BCA-48C4-8769-4C430F418258}"/>
              </a:ext>
            </a:extLst>
          </p:cNvPr>
          <p:cNvSpPr txBox="1"/>
          <p:nvPr/>
        </p:nvSpPr>
        <p:spPr>
          <a:xfrm>
            <a:off x="6022478" y="2775370"/>
            <a:ext cx="1939635" cy="615553"/>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4000" b="0" i="0" u="none" strike="noStrike" kern="1200" cap="none" spc="0" normalizeH="0" baseline="0" noProof="0" dirty="0">
                <a:ln>
                  <a:noFill/>
                </a:ln>
                <a:solidFill>
                  <a:srgbClr val="FFFFFF"/>
                </a:solidFill>
                <a:effectLst/>
                <a:uLnTx/>
                <a:uFillTx/>
                <a:latin typeface="OPPOSans B"/>
                <a:ea typeface="+mj-ea"/>
                <a:cs typeface="+mn-cs"/>
              </a:rPr>
              <a:t>HDR</a:t>
            </a:r>
            <a:r>
              <a:rPr kumimoji="1" lang="zh-CN" altLang="en-US" sz="4000" dirty="0">
                <a:solidFill>
                  <a:srgbClr val="FFFFFF"/>
                </a:solidFill>
                <a:latin typeface="OPPOSans B"/>
                <a:ea typeface="+mj-ea"/>
              </a:rPr>
              <a:t>显示</a:t>
            </a:r>
            <a:endParaRPr kumimoji="1" lang="zh-CN" altLang="en-US" sz="4000" b="0" i="0" u="none" strike="noStrike" kern="1200" cap="none" spc="0" normalizeH="0" baseline="0" noProof="0" dirty="0">
              <a:ln>
                <a:noFill/>
              </a:ln>
              <a:solidFill>
                <a:srgbClr val="FFFFFF"/>
              </a:solidFill>
              <a:effectLst/>
              <a:uLnTx/>
              <a:uFillTx/>
              <a:latin typeface="OPPOSans B"/>
              <a:ea typeface="+mj-ea"/>
              <a:cs typeface="+mn-cs"/>
            </a:endParaRPr>
          </a:p>
        </p:txBody>
      </p:sp>
      <p:sp>
        <p:nvSpPr>
          <p:cNvPr id="2" name="文本框 1">
            <a:extLst>
              <a:ext uri="{FF2B5EF4-FFF2-40B4-BE49-F238E27FC236}">
                <a16:creationId xmlns:a16="http://schemas.microsoft.com/office/drawing/2014/main" id="{052CEDD1-63D3-0246-1737-5856E52A6083}"/>
              </a:ext>
            </a:extLst>
          </p:cNvPr>
          <p:cNvSpPr txBox="1"/>
          <p:nvPr/>
        </p:nvSpPr>
        <p:spPr>
          <a:xfrm>
            <a:off x="5379111" y="3467078"/>
            <a:ext cx="3391814" cy="400110"/>
          </a:xfrm>
          <a:prstGeom prst="rect">
            <a:avLst/>
          </a:prstGeom>
          <a:noFill/>
        </p:spPr>
        <p:txBody>
          <a:bodyPr wrap="square" rtlCol="0">
            <a:spAutoFit/>
          </a:bodyPr>
          <a:lstStyle/>
          <a:p>
            <a:pPr algn="ctr"/>
            <a:r>
              <a:rPr lang="en-US" altLang="zh-CN" sz="2000" dirty="0">
                <a:solidFill>
                  <a:schemeClr val="bg1"/>
                </a:solidFill>
              </a:rPr>
              <a:t>Tone Mapping-</a:t>
            </a:r>
            <a:r>
              <a:rPr lang="zh-CN" altLang="en-US" sz="2000" dirty="0">
                <a:solidFill>
                  <a:schemeClr val="bg1"/>
                </a:solidFill>
              </a:rPr>
              <a:t>色调映射</a:t>
            </a:r>
          </a:p>
        </p:txBody>
      </p:sp>
    </p:spTree>
    <p:extLst>
      <p:ext uri="{BB962C8B-B14F-4D97-AF65-F5344CB8AC3E}">
        <p14:creationId xmlns:p14="http://schemas.microsoft.com/office/powerpoint/2010/main" val="317220142"/>
      </p:ext>
    </p:extLst>
  </p:cSld>
  <p:clrMapOvr>
    <a:masterClrMapping/>
  </p:clrMapOvr>
  <mc:AlternateContent xmlns:mc="http://schemas.openxmlformats.org/markup-compatibility/2006" xmlns:p14="http://schemas.microsoft.com/office/powerpoint/2010/main">
    <mc:Choice Requires="p14">
      <p:transition p14:dur="0" advTm="500"/>
    </mc:Choice>
    <mc:Fallback xmlns="">
      <p:transition advTm="5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介绍</a:t>
            </a:r>
            <a:r>
              <a:rPr lang="en-US" altLang="zh-CN" dirty="0"/>
              <a:t>:</a:t>
            </a:r>
            <a:r>
              <a:rPr lang="zh-CN" altLang="en-US" dirty="0"/>
              <a:t>动态范围</a:t>
            </a:r>
            <a:r>
              <a:rPr lang="en-US" altLang="zh-CN" dirty="0"/>
              <a:t>Dynamic Range</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3" name="图片 2">
            <a:extLst>
              <a:ext uri="{FF2B5EF4-FFF2-40B4-BE49-F238E27FC236}">
                <a16:creationId xmlns:a16="http://schemas.microsoft.com/office/drawing/2014/main" id="{F4BB0E9F-BFC3-1EA8-8B65-47E0C15634A7}"/>
              </a:ext>
            </a:extLst>
          </p:cNvPr>
          <p:cNvPicPr>
            <a:picLocks noChangeAspect="1"/>
          </p:cNvPicPr>
          <p:nvPr/>
        </p:nvPicPr>
        <p:blipFill>
          <a:blip r:embed="rId2"/>
          <a:stretch>
            <a:fillRect/>
          </a:stretch>
        </p:blipFill>
        <p:spPr>
          <a:xfrm>
            <a:off x="2076878" y="2453914"/>
            <a:ext cx="7703544" cy="3911160"/>
          </a:xfrm>
          <a:prstGeom prst="rect">
            <a:avLst/>
          </a:prstGeom>
        </p:spPr>
      </p:pic>
      <p:sp>
        <p:nvSpPr>
          <p:cNvPr id="4" name="文本框 3">
            <a:extLst>
              <a:ext uri="{FF2B5EF4-FFF2-40B4-BE49-F238E27FC236}">
                <a16:creationId xmlns:a16="http://schemas.microsoft.com/office/drawing/2014/main" id="{66D085C0-ED32-CC1B-FC03-D21191607697}"/>
              </a:ext>
            </a:extLst>
          </p:cNvPr>
          <p:cNvSpPr txBox="1"/>
          <p:nvPr/>
        </p:nvSpPr>
        <p:spPr>
          <a:xfrm>
            <a:off x="314733" y="1033639"/>
            <a:ext cx="11053088"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rgbClr val="FF0000"/>
                </a:solidFill>
              </a:rPr>
              <a:t>动态范围</a:t>
            </a:r>
            <a:r>
              <a:rPr lang="en-US" altLang="zh-CN" dirty="0">
                <a:solidFill>
                  <a:srgbClr val="FF0000"/>
                </a:solidFill>
              </a:rPr>
              <a:t>Dynamic Range</a:t>
            </a:r>
            <a:r>
              <a:rPr lang="en-US" altLang="zh-CN" dirty="0"/>
              <a:t>:</a:t>
            </a:r>
            <a:r>
              <a:rPr lang="zh-CN" altLang="en-US" dirty="0"/>
              <a:t>场景中最亮与最暗部分的比值</a:t>
            </a:r>
            <a:endParaRPr lang="en-US" altLang="zh-CN" dirty="0"/>
          </a:p>
          <a:p>
            <a:pPr marL="285750" indent="-285750">
              <a:buFont typeface="Arial" panose="020B0604020202020204" pitchFamily="34" charset="0"/>
              <a:buChar char="•"/>
            </a:pPr>
            <a:r>
              <a:rPr lang="en-US" altLang="zh-CN" dirty="0"/>
              <a:t>Dynamic Range=log10(Max Intensity / Min Intensity)(intensity</a:t>
            </a:r>
            <a:r>
              <a:rPr lang="zh-CN" altLang="en-US" dirty="0"/>
              <a:t>指强度</a:t>
            </a:r>
            <a:r>
              <a:rPr lang="en-US" altLang="zh-CN" dirty="0"/>
              <a:t>)</a:t>
            </a:r>
          </a:p>
          <a:p>
            <a:pPr marL="285750" indent="-285750">
              <a:buFont typeface="Arial" panose="020B0604020202020204" pitchFamily="34" charset="0"/>
              <a:buChar char="•"/>
            </a:pPr>
            <a:r>
              <a:rPr lang="zh-CN" altLang="en-US" dirty="0"/>
              <a:t>真实世界：</a:t>
            </a:r>
          </a:p>
        </p:txBody>
      </p:sp>
    </p:spTree>
    <p:extLst>
      <p:ext uri="{BB962C8B-B14F-4D97-AF65-F5344CB8AC3E}">
        <p14:creationId xmlns:p14="http://schemas.microsoft.com/office/powerpoint/2010/main" val="2888613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显示</a:t>
            </a:r>
            <a:r>
              <a:rPr lang="en-US" altLang="zh-CN" dirty="0"/>
              <a:t>:Tone Mapping</a:t>
            </a:r>
            <a:endParaRPr lang="zh-CN" altLang="en-US" dirty="0"/>
          </a:p>
        </p:txBody>
      </p:sp>
      <p:pic>
        <p:nvPicPr>
          <p:cNvPr id="4" name="图片 3">
            <a:extLst>
              <a:ext uri="{FF2B5EF4-FFF2-40B4-BE49-F238E27FC236}">
                <a16:creationId xmlns:a16="http://schemas.microsoft.com/office/drawing/2014/main" id="{8122DD0C-A477-9D24-F1CF-5F0BB8830E60}"/>
              </a:ext>
            </a:extLst>
          </p:cNvPr>
          <p:cNvPicPr>
            <a:picLocks noChangeAspect="1"/>
          </p:cNvPicPr>
          <p:nvPr/>
        </p:nvPicPr>
        <p:blipFill>
          <a:blip r:embed="rId2"/>
          <a:stretch>
            <a:fillRect/>
          </a:stretch>
        </p:blipFill>
        <p:spPr>
          <a:xfrm>
            <a:off x="143007" y="1280159"/>
            <a:ext cx="5392743" cy="4001415"/>
          </a:xfrm>
          <a:prstGeom prst="rect">
            <a:avLst/>
          </a:prstGeom>
        </p:spPr>
      </p:pic>
      <p:pic>
        <p:nvPicPr>
          <p:cNvPr id="6" name="图片 5">
            <a:extLst>
              <a:ext uri="{FF2B5EF4-FFF2-40B4-BE49-F238E27FC236}">
                <a16:creationId xmlns:a16="http://schemas.microsoft.com/office/drawing/2014/main" id="{B8C84B2E-D4C6-76AD-7149-20E065D3B30E}"/>
              </a:ext>
            </a:extLst>
          </p:cNvPr>
          <p:cNvPicPr>
            <a:picLocks noChangeAspect="1"/>
          </p:cNvPicPr>
          <p:nvPr/>
        </p:nvPicPr>
        <p:blipFill>
          <a:blip r:embed="rId3"/>
          <a:stretch>
            <a:fillRect/>
          </a:stretch>
        </p:blipFill>
        <p:spPr>
          <a:xfrm>
            <a:off x="6801130" y="1280159"/>
            <a:ext cx="5390870" cy="4001415"/>
          </a:xfrm>
          <a:prstGeom prst="rect">
            <a:avLst/>
          </a:prstGeom>
        </p:spPr>
      </p:pic>
      <p:sp>
        <p:nvSpPr>
          <p:cNvPr id="5" name="箭头: 右 4">
            <a:extLst>
              <a:ext uri="{FF2B5EF4-FFF2-40B4-BE49-F238E27FC236}">
                <a16:creationId xmlns:a16="http://schemas.microsoft.com/office/drawing/2014/main" id="{40EF2E45-2F51-5CDC-F2C2-90B914EBB31A}"/>
              </a:ext>
            </a:extLst>
          </p:cNvPr>
          <p:cNvSpPr/>
          <p:nvPr/>
        </p:nvSpPr>
        <p:spPr>
          <a:xfrm>
            <a:off x="5535750" y="2867558"/>
            <a:ext cx="1333223" cy="561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色调映射</a:t>
            </a:r>
          </a:p>
        </p:txBody>
      </p:sp>
      <p:sp>
        <p:nvSpPr>
          <p:cNvPr id="3" name="文本框 2">
            <a:extLst>
              <a:ext uri="{FF2B5EF4-FFF2-40B4-BE49-F238E27FC236}">
                <a16:creationId xmlns:a16="http://schemas.microsoft.com/office/drawing/2014/main" id="{A339E896-6501-AAEA-10D3-597E89CD56DE}"/>
              </a:ext>
            </a:extLst>
          </p:cNvPr>
          <p:cNvSpPr txBox="1"/>
          <p:nvPr/>
        </p:nvSpPr>
        <p:spPr>
          <a:xfrm>
            <a:off x="3716123" y="5577841"/>
            <a:ext cx="5281574" cy="369332"/>
          </a:xfrm>
          <a:prstGeom prst="rect">
            <a:avLst/>
          </a:prstGeom>
          <a:noFill/>
        </p:spPr>
        <p:txBody>
          <a:bodyPr wrap="square" rtlCol="0">
            <a:spAutoFit/>
          </a:bodyPr>
          <a:lstStyle/>
          <a:p>
            <a:r>
              <a:rPr lang="zh-CN" altLang="en-US" b="1" dirty="0">
                <a:solidFill>
                  <a:srgbClr val="FF0000"/>
                </a:solidFill>
              </a:rPr>
              <a:t>将</a:t>
            </a:r>
            <a:r>
              <a:rPr lang="en-US" altLang="zh-CN" b="1" dirty="0">
                <a:solidFill>
                  <a:srgbClr val="FF0000"/>
                </a:solidFill>
              </a:rPr>
              <a:t>HDR</a:t>
            </a:r>
            <a:r>
              <a:rPr lang="zh-CN" altLang="en-US" b="1" dirty="0">
                <a:solidFill>
                  <a:srgbClr val="FF0000"/>
                </a:solidFill>
              </a:rPr>
              <a:t>图像的高动态范围的色调映射到</a:t>
            </a:r>
            <a:r>
              <a:rPr lang="en-US" altLang="zh-CN" b="1" dirty="0">
                <a:solidFill>
                  <a:srgbClr val="FF0000"/>
                </a:solidFill>
              </a:rPr>
              <a:t>[0,1]</a:t>
            </a:r>
            <a:r>
              <a:rPr lang="zh-CN" altLang="en-US" b="1" dirty="0">
                <a:solidFill>
                  <a:srgbClr val="FF0000"/>
                </a:solidFill>
              </a:rPr>
              <a:t>范围内</a:t>
            </a:r>
          </a:p>
        </p:txBody>
      </p:sp>
    </p:spTree>
    <p:extLst>
      <p:ext uri="{BB962C8B-B14F-4D97-AF65-F5344CB8AC3E}">
        <p14:creationId xmlns:p14="http://schemas.microsoft.com/office/powerpoint/2010/main" val="3245427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Tone Mapping:</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F2BD3129-DEED-4386-8BB5-2C36CF4B9BF3}"/>
              </a:ext>
            </a:extLst>
          </p:cNvPr>
          <p:cNvSpPr txBox="1"/>
          <p:nvPr/>
        </p:nvSpPr>
        <p:spPr>
          <a:xfrm>
            <a:off x="263526" y="1742473"/>
            <a:ext cx="3306292" cy="2585323"/>
          </a:xfrm>
          <a:prstGeom prst="rect">
            <a:avLst/>
          </a:prstGeom>
          <a:noFill/>
        </p:spPr>
        <p:txBody>
          <a:bodyPr wrap="square" rtlCol="0">
            <a:spAutoFit/>
          </a:bodyPr>
          <a:lstStyle/>
          <a:p>
            <a:r>
              <a:rPr lang="en-US" altLang="zh-CN" b="0" i="0" dirty="0">
                <a:solidFill>
                  <a:srgbClr val="191B1F"/>
                </a:solidFill>
                <a:effectLst/>
                <a:highlight>
                  <a:srgbClr val="FFFFFF"/>
                </a:highlight>
                <a:latin typeface="-apple-system"/>
              </a:rPr>
              <a:t>Tone mapping</a:t>
            </a:r>
            <a:r>
              <a:rPr lang="zh-CN" altLang="en-US" b="0" i="0" dirty="0">
                <a:solidFill>
                  <a:srgbClr val="191B1F"/>
                </a:solidFill>
                <a:effectLst/>
                <a:highlight>
                  <a:srgbClr val="FFFFFF"/>
                </a:highlight>
                <a:latin typeface="-apple-system"/>
              </a:rPr>
              <a:t>算法可以分为全局处理方法</a:t>
            </a:r>
            <a:r>
              <a:rPr lang="en-US" altLang="zh-CN" b="0" i="0" dirty="0">
                <a:solidFill>
                  <a:srgbClr val="191B1F"/>
                </a:solidFill>
                <a:effectLst/>
                <a:highlight>
                  <a:srgbClr val="FFFFFF"/>
                </a:highlight>
                <a:latin typeface="-apple-system"/>
              </a:rPr>
              <a:t>(</a:t>
            </a:r>
            <a:r>
              <a:rPr lang="en-US" altLang="zh-CN" dirty="0">
                <a:solidFill>
                  <a:srgbClr val="191B1F"/>
                </a:solidFill>
                <a:highlight>
                  <a:srgbClr val="FFFFFF"/>
                </a:highlight>
                <a:latin typeface="-apple-system"/>
              </a:rPr>
              <a:t>G</a:t>
            </a:r>
            <a:r>
              <a:rPr lang="en-US" altLang="zh-CN" b="0" i="0" dirty="0">
                <a:solidFill>
                  <a:srgbClr val="191B1F"/>
                </a:solidFill>
                <a:effectLst/>
                <a:highlight>
                  <a:srgbClr val="FFFFFF"/>
                </a:highlight>
                <a:latin typeface="-apple-system"/>
              </a:rPr>
              <a:t>lobal Tone </a:t>
            </a:r>
            <a:r>
              <a:rPr lang="en-US" altLang="zh-CN" dirty="0">
                <a:solidFill>
                  <a:srgbClr val="191B1F"/>
                </a:solidFill>
                <a:highlight>
                  <a:srgbClr val="FFFFFF"/>
                </a:highlight>
                <a:latin typeface="-apple-system"/>
              </a:rPr>
              <a:t>M</a:t>
            </a:r>
            <a:r>
              <a:rPr lang="en-US" altLang="zh-CN" b="0" i="0" dirty="0">
                <a:solidFill>
                  <a:srgbClr val="191B1F"/>
                </a:solidFill>
                <a:effectLst/>
                <a:highlight>
                  <a:srgbClr val="FFFFFF"/>
                </a:highlight>
                <a:latin typeface="-apple-system"/>
              </a:rPr>
              <a:t>apping</a:t>
            </a:r>
            <a:r>
              <a:rPr lang="en-US" altLang="zh-CN" dirty="0">
                <a:solidFill>
                  <a:srgbClr val="191B1F"/>
                </a:solidFill>
                <a:highlight>
                  <a:srgbClr val="FFFFFF"/>
                </a:highlight>
                <a:latin typeface="-apple-system"/>
              </a:rPr>
              <a:t>)</a:t>
            </a:r>
            <a:r>
              <a:rPr lang="zh-CN" altLang="en-US" b="0" i="0" dirty="0">
                <a:solidFill>
                  <a:srgbClr val="191B1F"/>
                </a:solidFill>
                <a:effectLst/>
                <a:highlight>
                  <a:srgbClr val="FFFFFF"/>
                </a:highlight>
                <a:latin typeface="-apple-system"/>
              </a:rPr>
              <a:t>和局部处理方法</a:t>
            </a:r>
            <a:r>
              <a:rPr lang="en-US" altLang="zh-CN" b="0" i="0" dirty="0">
                <a:solidFill>
                  <a:srgbClr val="191B1F"/>
                </a:solidFill>
                <a:effectLst/>
                <a:highlight>
                  <a:srgbClr val="FFFFFF"/>
                </a:highlight>
                <a:latin typeface="-apple-system"/>
              </a:rPr>
              <a:t>(</a:t>
            </a:r>
            <a:r>
              <a:rPr lang="en-US" altLang="zh-CN" dirty="0">
                <a:solidFill>
                  <a:srgbClr val="191B1F"/>
                </a:solidFill>
                <a:highlight>
                  <a:srgbClr val="FFFFFF"/>
                </a:highlight>
                <a:latin typeface="-apple-system"/>
              </a:rPr>
              <a:t>L</a:t>
            </a:r>
            <a:r>
              <a:rPr lang="en-US" altLang="zh-CN" b="0" i="0" dirty="0">
                <a:solidFill>
                  <a:srgbClr val="191B1F"/>
                </a:solidFill>
                <a:effectLst/>
                <a:highlight>
                  <a:srgbClr val="FFFFFF"/>
                </a:highlight>
                <a:latin typeface="-apple-system"/>
              </a:rPr>
              <a:t>ocal </a:t>
            </a:r>
            <a:r>
              <a:rPr lang="en-US" altLang="zh-CN" dirty="0">
                <a:solidFill>
                  <a:srgbClr val="191B1F"/>
                </a:solidFill>
                <a:highlight>
                  <a:srgbClr val="FFFFFF"/>
                </a:highlight>
                <a:latin typeface="-apple-system"/>
              </a:rPr>
              <a:t>T</a:t>
            </a:r>
            <a:r>
              <a:rPr lang="en-US" altLang="zh-CN" b="0" i="0" dirty="0">
                <a:solidFill>
                  <a:srgbClr val="191B1F"/>
                </a:solidFill>
                <a:effectLst/>
                <a:highlight>
                  <a:srgbClr val="FFFFFF"/>
                </a:highlight>
                <a:latin typeface="-apple-system"/>
              </a:rPr>
              <a:t>one </a:t>
            </a:r>
            <a:r>
              <a:rPr lang="en-US" altLang="zh-CN" dirty="0">
                <a:solidFill>
                  <a:srgbClr val="191B1F"/>
                </a:solidFill>
                <a:highlight>
                  <a:srgbClr val="FFFFFF"/>
                </a:highlight>
                <a:latin typeface="-apple-system"/>
              </a:rPr>
              <a:t>M</a:t>
            </a:r>
            <a:r>
              <a:rPr lang="en-US" altLang="zh-CN" b="0" i="0" dirty="0">
                <a:solidFill>
                  <a:srgbClr val="191B1F"/>
                </a:solidFill>
                <a:effectLst/>
                <a:highlight>
                  <a:srgbClr val="FFFFFF"/>
                </a:highlight>
                <a:latin typeface="-apple-system"/>
              </a:rPr>
              <a:t>apping</a:t>
            </a:r>
            <a:r>
              <a:rPr lang="en-US" altLang="zh-CN" dirty="0">
                <a:solidFill>
                  <a:srgbClr val="191B1F"/>
                </a:solidFill>
                <a:highlight>
                  <a:srgbClr val="FFFFFF"/>
                </a:highlight>
                <a:latin typeface="-apple-system"/>
              </a:rPr>
              <a:t>)</a:t>
            </a:r>
          </a:p>
          <a:p>
            <a:pPr marL="285750" indent="-285750">
              <a:buFont typeface="Arial" panose="020B0604020202020204" pitchFamily="34" charset="0"/>
              <a:buChar char="•"/>
            </a:pPr>
            <a:r>
              <a:rPr lang="en-US" altLang="zh-CN" b="0" i="0" dirty="0">
                <a:solidFill>
                  <a:srgbClr val="191B1F"/>
                </a:solidFill>
                <a:effectLst/>
                <a:highlight>
                  <a:srgbClr val="FFFFFF"/>
                </a:highlight>
                <a:latin typeface="-apple-system"/>
              </a:rPr>
              <a:t>GTM</a:t>
            </a:r>
            <a:r>
              <a:rPr lang="zh-CN" altLang="en-US" b="0" i="0" dirty="0">
                <a:solidFill>
                  <a:srgbClr val="191B1F"/>
                </a:solidFill>
                <a:effectLst/>
                <a:highlight>
                  <a:srgbClr val="FFFFFF"/>
                </a:highlight>
                <a:latin typeface="-apple-system"/>
              </a:rPr>
              <a:t>算子对全图所有像素值应用一个统一的映射规律</a:t>
            </a:r>
            <a:endParaRPr lang="en-US" altLang="zh-CN" b="0" i="0" dirty="0">
              <a:solidFill>
                <a:srgbClr val="191B1F"/>
              </a:solidFill>
              <a:effectLst/>
              <a:highlight>
                <a:srgbClr val="FFFFFF"/>
              </a:highlight>
              <a:latin typeface="-apple-system"/>
            </a:endParaRPr>
          </a:p>
          <a:p>
            <a:pPr marL="285750" indent="-285750">
              <a:buFont typeface="Arial" panose="020B0604020202020204" pitchFamily="34" charset="0"/>
              <a:buChar char="•"/>
            </a:pPr>
            <a:r>
              <a:rPr lang="zh-CN" altLang="en-US" b="0" i="0" dirty="0">
                <a:solidFill>
                  <a:srgbClr val="191B1F"/>
                </a:solidFill>
                <a:effectLst/>
                <a:highlight>
                  <a:srgbClr val="FFFFFF"/>
                </a:highlight>
                <a:latin typeface="-apple-system"/>
              </a:rPr>
              <a:t>而</a:t>
            </a:r>
            <a:r>
              <a:rPr lang="en-US" altLang="zh-CN" b="0" i="0" dirty="0">
                <a:solidFill>
                  <a:srgbClr val="191B1F"/>
                </a:solidFill>
                <a:effectLst/>
                <a:highlight>
                  <a:srgbClr val="FFFFFF"/>
                </a:highlight>
                <a:latin typeface="-apple-system"/>
              </a:rPr>
              <a:t>LTM</a:t>
            </a:r>
            <a:r>
              <a:rPr lang="zh-CN" altLang="en-US" b="0" i="0" dirty="0">
                <a:solidFill>
                  <a:srgbClr val="191B1F"/>
                </a:solidFill>
                <a:effectLst/>
                <a:highlight>
                  <a:srgbClr val="FFFFFF"/>
                </a:highlight>
                <a:latin typeface="-apple-system"/>
              </a:rPr>
              <a:t>算子会在局部</a:t>
            </a:r>
            <a:r>
              <a:rPr lang="en-US" altLang="zh-CN" b="0" i="0" dirty="0">
                <a:solidFill>
                  <a:srgbClr val="191B1F"/>
                </a:solidFill>
                <a:effectLst/>
                <a:highlight>
                  <a:srgbClr val="FFFFFF"/>
                </a:highlight>
                <a:latin typeface="-apple-system"/>
              </a:rPr>
              <a:t>patch</a:t>
            </a:r>
            <a:r>
              <a:rPr lang="zh-CN" altLang="en-US" b="0" i="0" dirty="0">
                <a:solidFill>
                  <a:srgbClr val="191B1F"/>
                </a:solidFill>
                <a:effectLst/>
                <a:highlight>
                  <a:srgbClr val="FFFFFF"/>
                </a:highlight>
                <a:latin typeface="-apple-system"/>
              </a:rPr>
              <a:t>根据一定的规律进行映射。</a:t>
            </a:r>
            <a:br>
              <a:rPr lang="zh-CN" altLang="en-US" dirty="0"/>
            </a:br>
            <a:endParaRPr lang="zh-CN" altLang="en-US" dirty="0"/>
          </a:p>
        </p:txBody>
      </p:sp>
      <p:pic>
        <p:nvPicPr>
          <p:cNvPr id="5" name="图片 4">
            <a:extLst>
              <a:ext uri="{FF2B5EF4-FFF2-40B4-BE49-F238E27FC236}">
                <a16:creationId xmlns:a16="http://schemas.microsoft.com/office/drawing/2014/main" id="{4275B065-6700-976D-2DFB-37865EEA0DC4}"/>
              </a:ext>
            </a:extLst>
          </p:cNvPr>
          <p:cNvPicPr>
            <a:picLocks noChangeAspect="1"/>
          </p:cNvPicPr>
          <p:nvPr/>
        </p:nvPicPr>
        <p:blipFill>
          <a:blip r:embed="rId2"/>
          <a:stretch>
            <a:fillRect/>
          </a:stretch>
        </p:blipFill>
        <p:spPr>
          <a:xfrm>
            <a:off x="4655596" y="1195871"/>
            <a:ext cx="6639072" cy="4680461"/>
          </a:xfrm>
          <a:prstGeom prst="rect">
            <a:avLst/>
          </a:prstGeom>
        </p:spPr>
      </p:pic>
    </p:spTree>
    <p:extLst>
      <p:ext uri="{BB962C8B-B14F-4D97-AF65-F5344CB8AC3E}">
        <p14:creationId xmlns:p14="http://schemas.microsoft.com/office/powerpoint/2010/main" val="2726683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全局映射</a:t>
            </a:r>
            <a:r>
              <a:rPr lang="en-US" altLang="zh-CN" dirty="0"/>
              <a:t>:</a:t>
            </a:r>
            <a:r>
              <a:rPr lang="zh-CN" altLang="en-US" dirty="0"/>
              <a:t>线性映射</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4" name="文本框 3">
            <a:extLst>
              <a:ext uri="{FF2B5EF4-FFF2-40B4-BE49-F238E27FC236}">
                <a16:creationId xmlns:a16="http://schemas.microsoft.com/office/drawing/2014/main" id="{E931B79B-6016-D8F9-DE63-9289B92BBAD1}"/>
              </a:ext>
            </a:extLst>
          </p:cNvPr>
          <p:cNvSpPr txBox="1"/>
          <p:nvPr/>
        </p:nvSpPr>
        <p:spPr>
          <a:xfrm>
            <a:off x="263526" y="1463040"/>
            <a:ext cx="3591584" cy="2031325"/>
          </a:xfrm>
          <a:prstGeom prst="rect">
            <a:avLst/>
          </a:prstGeom>
          <a:noFill/>
        </p:spPr>
        <p:txBody>
          <a:bodyPr wrap="square" rtlCol="0">
            <a:spAutoFit/>
          </a:bodyPr>
          <a:lstStyle/>
          <a:p>
            <a:r>
              <a:rPr lang="zh-CN" altLang="en-US" dirty="0"/>
              <a:t>最基础的线性映射，即把</a:t>
            </a:r>
            <a:r>
              <a:rPr lang="en-US" altLang="zh-CN" dirty="0"/>
              <a:t>HDR</a:t>
            </a:r>
            <a:r>
              <a:rPr lang="zh-CN" altLang="en-US" dirty="0"/>
              <a:t>图像的最大值映射为</a:t>
            </a:r>
            <a:r>
              <a:rPr lang="en-US" altLang="zh-CN" dirty="0"/>
              <a:t>1</a:t>
            </a:r>
          </a:p>
          <a:p>
            <a:r>
              <a:rPr lang="zh-CN" altLang="en-US" dirty="0"/>
              <a:t>将得到非常糟糕的图像，此时图像显得非常暗，这是因为人眼对暗光更加敏感</a:t>
            </a:r>
            <a:endParaRPr lang="en-US" altLang="zh-CN" dirty="0"/>
          </a:p>
          <a:p>
            <a:endParaRPr lang="en-US" altLang="zh-CN" dirty="0"/>
          </a:p>
          <a:p>
            <a:r>
              <a:rPr lang="zh-CN" altLang="en-US" dirty="0"/>
              <a:t>因此线性映射几乎不予考虑使用</a:t>
            </a:r>
          </a:p>
        </p:txBody>
      </p:sp>
      <p:pic>
        <p:nvPicPr>
          <p:cNvPr id="6" name="图片 5">
            <a:extLst>
              <a:ext uri="{FF2B5EF4-FFF2-40B4-BE49-F238E27FC236}">
                <a16:creationId xmlns:a16="http://schemas.microsoft.com/office/drawing/2014/main" id="{1D3CF1E8-0335-AFE1-C95B-ABAD78337D44}"/>
              </a:ext>
            </a:extLst>
          </p:cNvPr>
          <p:cNvPicPr>
            <a:picLocks noChangeAspect="1"/>
          </p:cNvPicPr>
          <p:nvPr/>
        </p:nvPicPr>
        <p:blipFill>
          <a:blip r:embed="rId2"/>
          <a:stretch>
            <a:fillRect/>
          </a:stretch>
        </p:blipFill>
        <p:spPr>
          <a:xfrm>
            <a:off x="3980431" y="1270642"/>
            <a:ext cx="7511748" cy="4572048"/>
          </a:xfrm>
          <a:prstGeom prst="rect">
            <a:avLst/>
          </a:prstGeom>
        </p:spPr>
      </p:pic>
    </p:spTree>
    <p:extLst>
      <p:ext uri="{BB962C8B-B14F-4D97-AF65-F5344CB8AC3E}">
        <p14:creationId xmlns:p14="http://schemas.microsoft.com/office/powerpoint/2010/main" val="2033644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8426932" cy="462360"/>
          </a:xfrm>
        </p:spPr>
        <p:txBody>
          <a:bodyPr/>
          <a:lstStyle/>
          <a:p>
            <a:r>
              <a:rPr lang="zh-CN" altLang="en-US" dirty="0"/>
              <a:t>全局映射</a:t>
            </a:r>
            <a:r>
              <a:rPr lang="en-US" altLang="zh-CN" dirty="0"/>
              <a:t>:Reinhard</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5" name="图片 4">
            <a:extLst>
              <a:ext uri="{FF2B5EF4-FFF2-40B4-BE49-F238E27FC236}">
                <a16:creationId xmlns:a16="http://schemas.microsoft.com/office/drawing/2014/main" id="{B45367D9-AAF5-1CD2-2D6F-8533CC51BCD2}"/>
              </a:ext>
            </a:extLst>
          </p:cNvPr>
          <p:cNvPicPr>
            <a:picLocks noChangeAspect="1"/>
          </p:cNvPicPr>
          <p:nvPr/>
        </p:nvPicPr>
        <p:blipFill>
          <a:blip r:embed="rId2"/>
          <a:stretch>
            <a:fillRect/>
          </a:stretch>
        </p:blipFill>
        <p:spPr>
          <a:xfrm>
            <a:off x="740001" y="1229909"/>
            <a:ext cx="10101126" cy="4398181"/>
          </a:xfrm>
          <a:prstGeom prst="rect">
            <a:avLst/>
          </a:prstGeom>
        </p:spPr>
      </p:pic>
      <p:sp>
        <p:nvSpPr>
          <p:cNvPr id="3" name="文本框 2">
            <a:extLst>
              <a:ext uri="{FF2B5EF4-FFF2-40B4-BE49-F238E27FC236}">
                <a16:creationId xmlns:a16="http://schemas.microsoft.com/office/drawing/2014/main" id="{B3E63C82-1CE3-759F-0769-0194BD7930AB}"/>
              </a:ext>
            </a:extLst>
          </p:cNvPr>
          <p:cNvSpPr txBox="1"/>
          <p:nvPr/>
        </p:nvSpPr>
        <p:spPr>
          <a:xfrm>
            <a:off x="629107" y="5675734"/>
            <a:ext cx="10160813" cy="369332"/>
          </a:xfrm>
          <a:prstGeom prst="rect">
            <a:avLst/>
          </a:prstGeom>
          <a:noFill/>
        </p:spPr>
        <p:txBody>
          <a:bodyPr wrap="square" rtlCol="0">
            <a:spAutoFit/>
          </a:bodyPr>
          <a:lstStyle/>
          <a:p>
            <a:r>
              <a:rPr lang="zh-CN" altLang="en-US" b="1" dirty="0">
                <a:solidFill>
                  <a:srgbClr val="FF0000"/>
                </a:solidFill>
              </a:rPr>
              <a:t>启发：去拟合</a:t>
            </a:r>
            <a:r>
              <a:rPr lang="en-US" altLang="zh-CN" b="1" dirty="0">
                <a:solidFill>
                  <a:srgbClr val="FF0000"/>
                </a:solidFill>
              </a:rPr>
              <a:t>S</a:t>
            </a:r>
            <a:r>
              <a:rPr lang="zh-CN" altLang="en-US" b="1" dirty="0">
                <a:solidFill>
                  <a:srgbClr val="FF0000"/>
                </a:solidFill>
              </a:rPr>
              <a:t>形的映射函数</a:t>
            </a:r>
          </a:p>
        </p:txBody>
      </p:sp>
    </p:spTree>
    <p:extLst>
      <p:ext uri="{BB962C8B-B14F-4D97-AF65-F5344CB8AC3E}">
        <p14:creationId xmlns:p14="http://schemas.microsoft.com/office/powerpoint/2010/main" val="142842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全局映射</a:t>
            </a:r>
            <a:r>
              <a:rPr lang="en-US" altLang="zh-CN" dirty="0"/>
              <a:t>:</a:t>
            </a:r>
            <a:r>
              <a:rPr lang="zh-CN" altLang="en-US" dirty="0"/>
              <a:t>对数映射</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1E531A0D-F877-5005-9762-F7C7D6F92700}"/>
              </a:ext>
            </a:extLst>
          </p:cNvPr>
          <p:cNvPicPr>
            <a:picLocks noChangeAspect="1"/>
          </p:cNvPicPr>
          <p:nvPr/>
        </p:nvPicPr>
        <p:blipFill>
          <a:blip r:embed="rId2"/>
          <a:stretch>
            <a:fillRect/>
          </a:stretch>
        </p:blipFill>
        <p:spPr>
          <a:xfrm>
            <a:off x="376105" y="1759029"/>
            <a:ext cx="5719895" cy="2966590"/>
          </a:xfrm>
          <a:prstGeom prst="rect">
            <a:avLst/>
          </a:prstGeom>
        </p:spPr>
      </p:pic>
      <p:pic>
        <p:nvPicPr>
          <p:cNvPr id="6" name="图片 5">
            <a:extLst>
              <a:ext uri="{FF2B5EF4-FFF2-40B4-BE49-F238E27FC236}">
                <a16:creationId xmlns:a16="http://schemas.microsoft.com/office/drawing/2014/main" id="{B27E9374-57B5-FDAF-A7D5-AF0C5DF5052D}"/>
              </a:ext>
            </a:extLst>
          </p:cNvPr>
          <p:cNvPicPr>
            <a:picLocks noChangeAspect="1"/>
          </p:cNvPicPr>
          <p:nvPr/>
        </p:nvPicPr>
        <p:blipFill>
          <a:blip r:embed="rId3"/>
          <a:stretch>
            <a:fillRect/>
          </a:stretch>
        </p:blipFill>
        <p:spPr>
          <a:xfrm>
            <a:off x="6557665" y="1661094"/>
            <a:ext cx="4770621" cy="3162460"/>
          </a:xfrm>
          <a:prstGeom prst="rect">
            <a:avLst/>
          </a:prstGeom>
        </p:spPr>
      </p:pic>
    </p:spTree>
    <p:extLst>
      <p:ext uri="{BB962C8B-B14F-4D97-AF65-F5344CB8AC3E}">
        <p14:creationId xmlns:p14="http://schemas.microsoft.com/office/powerpoint/2010/main" val="102208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全局映射</a:t>
            </a:r>
            <a:r>
              <a:rPr lang="en-US" altLang="zh-CN" dirty="0"/>
              <a:t>:CryEngine2</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FFC4F23E-5975-22F0-A18D-405F1B430F01}"/>
              </a:ext>
            </a:extLst>
          </p:cNvPr>
          <p:cNvPicPr>
            <a:picLocks noChangeAspect="1"/>
          </p:cNvPicPr>
          <p:nvPr/>
        </p:nvPicPr>
        <p:blipFill>
          <a:blip r:embed="rId2"/>
          <a:stretch>
            <a:fillRect/>
          </a:stretch>
        </p:blipFill>
        <p:spPr>
          <a:xfrm>
            <a:off x="314733" y="1769719"/>
            <a:ext cx="5925133" cy="1252013"/>
          </a:xfrm>
          <a:prstGeom prst="rect">
            <a:avLst/>
          </a:prstGeom>
        </p:spPr>
      </p:pic>
      <p:sp>
        <p:nvSpPr>
          <p:cNvPr id="5" name="文本框 4">
            <a:extLst>
              <a:ext uri="{FF2B5EF4-FFF2-40B4-BE49-F238E27FC236}">
                <a16:creationId xmlns:a16="http://schemas.microsoft.com/office/drawing/2014/main" id="{0A866C06-7962-D862-9AFD-15F92E8C6856}"/>
              </a:ext>
            </a:extLst>
          </p:cNvPr>
          <p:cNvSpPr txBox="1"/>
          <p:nvPr/>
        </p:nvSpPr>
        <p:spPr>
          <a:xfrm>
            <a:off x="526873" y="1198369"/>
            <a:ext cx="3745204" cy="369332"/>
          </a:xfrm>
          <a:prstGeom prst="rect">
            <a:avLst/>
          </a:prstGeom>
          <a:noFill/>
        </p:spPr>
        <p:txBody>
          <a:bodyPr wrap="square" rtlCol="0">
            <a:spAutoFit/>
          </a:bodyPr>
          <a:lstStyle/>
          <a:p>
            <a:r>
              <a:rPr lang="zh-CN" altLang="en-US" dirty="0"/>
              <a:t>直接用</a:t>
            </a:r>
            <a:r>
              <a:rPr lang="en-US" altLang="zh-CN" dirty="0"/>
              <a:t>exp</a:t>
            </a:r>
            <a:r>
              <a:rPr lang="zh-CN" altLang="en-US" dirty="0"/>
              <a:t>函数拟合</a:t>
            </a:r>
            <a:r>
              <a:rPr lang="en-US" altLang="zh-CN" dirty="0"/>
              <a:t>S</a:t>
            </a:r>
            <a:r>
              <a:rPr lang="zh-CN" altLang="en-US" dirty="0"/>
              <a:t>曲线</a:t>
            </a:r>
          </a:p>
        </p:txBody>
      </p:sp>
      <p:pic>
        <p:nvPicPr>
          <p:cNvPr id="6" name="图片 5">
            <a:extLst>
              <a:ext uri="{FF2B5EF4-FFF2-40B4-BE49-F238E27FC236}">
                <a16:creationId xmlns:a16="http://schemas.microsoft.com/office/drawing/2014/main" id="{468AD745-2868-C5E9-B76E-AE3CDEB92CF2}"/>
              </a:ext>
            </a:extLst>
          </p:cNvPr>
          <p:cNvPicPr>
            <a:picLocks noChangeAspect="1"/>
          </p:cNvPicPr>
          <p:nvPr/>
        </p:nvPicPr>
        <p:blipFill>
          <a:blip r:embed="rId3"/>
          <a:stretch>
            <a:fillRect/>
          </a:stretch>
        </p:blipFill>
        <p:spPr>
          <a:xfrm>
            <a:off x="526873" y="3143517"/>
            <a:ext cx="4057345" cy="2906154"/>
          </a:xfrm>
          <a:prstGeom prst="rect">
            <a:avLst/>
          </a:prstGeom>
        </p:spPr>
      </p:pic>
      <p:pic>
        <p:nvPicPr>
          <p:cNvPr id="8" name="图片 7">
            <a:extLst>
              <a:ext uri="{FF2B5EF4-FFF2-40B4-BE49-F238E27FC236}">
                <a16:creationId xmlns:a16="http://schemas.microsoft.com/office/drawing/2014/main" id="{302BD08B-0440-2E95-61D7-DAE08239F41E}"/>
              </a:ext>
            </a:extLst>
          </p:cNvPr>
          <p:cNvPicPr>
            <a:picLocks noChangeAspect="1"/>
          </p:cNvPicPr>
          <p:nvPr/>
        </p:nvPicPr>
        <p:blipFill>
          <a:blip r:embed="rId4"/>
          <a:stretch>
            <a:fillRect/>
          </a:stretch>
        </p:blipFill>
        <p:spPr>
          <a:xfrm>
            <a:off x="6622694" y="1889571"/>
            <a:ext cx="4928006" cy="3237952"/>
          </a:xfrm>
          <a:prstGeom prst="rect">
            <a:avLst/>
          </a:prstGeom>
        </p:spPr>
      </p:pic>
    </p:spTree>
    <p:extLst>
      <p:ext uri="{BB962C8B-B14F-4D97-AF65-F5344CB8AC3E}">
        <p14:creationId xmlns:p14="http://schemas.microsoft.com/office/powerpoint/2010/main" val="232607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全局映射</a:t>
            </a:r>
            <a:r>
              <a:rPr lang="en-US" altLang="zh-CN" dirty="0"/>
              <a:t>: </a:t>
            </a:r>
            <a:r>
              <a:rPr lang="en-US" altLang="zh-CN" dirty="0" err="1"/>
              <a:t>Flimic</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BDDB77D2-59F0-13FA-4AB0-CA26F10B2FD8}"/>
              </a:ext>
            </a:extLst>
          </p:cNvPr>
          <p:cNvPicPr>
            <a:picLocks noChangeAspect="1"/>
          </p:cNvPicPr>
          <p:nvPr/>
        </p:nvPicPr>
        <p:blipFill>
          <a:blip r:embed="rId2"/>
          <a:stretch>
            <a:fillRect/>
          </a:stretch>
        </p:blipFill>
        <p:spPr>
          <a:xfrm>
            <a:off x="183058" y="2007881"/>
            <a:ext cx="6263742" cy="3685281"/>
          </a:xfrm>
          <a:prstGeom prst="rect">
            <a:avLst/>
          </a:prstGeom>
        </p:spPr>
      </p:pic>
      <p:sp>
        <p:nvSpPr>
          <p:cNvPr id="5" name="文本框 4">
            <a:extLst>
              <a:ext uri="{FF2B5EF4-FFF2-40B4-BE49-F238E27FC236}">
                <a16:creationId xmlns:a16="http://schemas.microsoft.com/office/drawing/2014/main" id="{557B732A-C7CE-4FCA-C278-26495C026F46}"/>
              </a:ext>
            </a:extLst>
          </p:cNvPr>
          <p:cNvSpPr txBox="1"/>
          <p:nvPr/>
        </p:nvSpPr>
        <p:spPr>
          <a:xfrm>
            <a:off x="335362" y="1112374"/>
            <a:ext cx="5158353" cy="646331"/>
          </a:xfrm>
          <a:prstGeom prst="rect">
            <a:avLst/>
          </a:prstGeom>
          <a:noFill/>
        </p:spPr>
        <p:txBody>
          <a:bodyPr wrap="square" rtlCol="0">
            <a:spAutoFit/>
          </a:bodyPr>
          <a:lstStyle/>
          <a:p>
            <a:r>
              <a:rPr lang="en-US" altLang="zh-CN" b="0" i="0" dirty="0">
                <a:solidFill>
                  <a:srgbClr val="191B1F"/>
                </a:solidFill>
                <a:effectLst/>
                <a:highlight>
                  <a:srgbClr val="FFFFFF"/>
                </a:highlight>
                <a:latin typeface="-apple-system"/>
              </a:rPr>
              <a:t>A,B,C,D,E,F</a:t>
            </a:r>
            <a:r>
              <a:rPr lang="zh-CN" altLang="en-US" b="0" i="0" dirty="0">
                <a:solidFill>
                  <a:srgbClr val="191B1F"/>
                </a:solidFill>
                <a:effectLst/>
                <a:highlight>
                  <a:srgbClr val="FFFFFF"/>
                </a:highlight>
                <a:latin typeface="-apple-system"/>
              </a:rPr>
              <a:t>都是多项式的系数</a:t>
            </a:r>
            <a:endParaRPr lang="en-US" altLang="zh-CN" b="0" i="0" dirty="0">
              <a:solidFill>
                <a:srgbClr val="191B1F"/>
              </a:solidFill>
              <a:effectLst/>
              <a:highlight>
                <a:srgbClr val="FFFFFF"/>
              </a:highlight>
              <a:latin typeface="-apple-system"/>
            </a:endParaRPr>
          </a:p>
          <a:p>
            <a:r>
              <a:rPr lang="en-US" altLang="zh-CN" b="0" i="0" dirty="0">
                <a:solidFill>
                  <a:srgbClr val="191B1F"/>
                </a:solidFill>
                <a:effectLst/>
                <a:highlight>
                  <a:srgbClr val="FFFFFF"/>
                </a:highlight>
                <a:latin typeface="-apple-system"/>
              </a:rPr>
              <a:t>WHITE</a:t>
            </a:r>
            <a:r>
              <a:rPr lang="zh-CN" altLang="en-US" b="0" i="0" dirty="0">
                <a:solidFill>
                  <a:srgbClr val="191B1F"/>
                </a:solidFill>
                <a:effectLst/>
                <a:highlight>
                  <a:srgbClr val="FFFFFF"/>
                </a:highlight>
                <a:latin typeface="-apple-system"/>
              </a:rPr>
              <a:t>是个</a:t>
            </a:r>
            <a:r>
              <a:rPr lang="en-US" altLang="zh-CN" b="0" i="0" dirty="0">
                <a:solidFill>
                  <a:srgbClr val="191B1F"/>
                </a:solidFill>
                <a:effectLst/>
                <a:highlight>
                  <a:srgbClr val="FFFFFF"/>
                </a:highlight>
                <a:latin typeface="-apple-system"/>
              </a:rPr>
              <a:t>magic number</a:t>
            </a:r>
            <a:r>
              <a:rPr lang="zh-CN" altLang="en-US" b="0" i="0" dirty="0">
                <a:solidFill>
                  <a:srgbClr val="191B1F"/>
                </a:solidFill>
                <a:effectLst/>
                <a:highlight>
                  <a:srgbClr val="FFFFFF"/>
                </a:highlight>
                <a:latin typeface="-apple-system"/>
              </a:rPr>
              <a:t>，表示白色的位置</a:t>
            </a:r>
            <a:endParaRPr lang="zh-CN" altLang="en-US" dirty="0"/>
          </a:p>
        </p:txBody>
      </p:sp>
      <p:pic>
        <p:nvPicPr>
          <p:cNvPr id="6" name="图片 5">
            <a:extLst>
              <a:ext uri="{FF2B5EF4-FFF2-40B4-BE49-F238E27FC236}">
                <a16:creationId xmlns:a16="http://schemas.microsoft.com/office/drawing/2014/main" id="{86A0BA36-093E-9CA4-61FD-D43F176DB588}"/>
              </a:ext>
            </a:extLst>
          </p:cNvPr>
          <p:cNvPicPr>
            <a:picLocks noChangeAspect="1"/>
          </p:cNvPicPr>
          <p:nvPr/>
        </p:nvPicPr>
        <p:blipFill>
          <a:blip r:embed="rId3"/>
          <a:stretch>
            <a:fillRect/>
          </a:stretch>
        </p:blipFill>
        <p:spPr>
          <a:xfrm>
            <a:off x="7682485" y="1236461"/>
            <a:ext cx="3392729" cy="2416646"/>
          </a:xfrm>
          <a:prstGeom prst="rect">
            <a:avLst/>
          </a:prstGeom>
        </p:spPr>
      </p:pic>
      <p:pic>
        <p:nvPicPr>
          <p:cNvPr id="8" name="图片 7">
            <a:extLst>
              <a:ext uri="{FF2B5EF4-FFF2-40B4-BE49-F238E27FC236}">
                <a16:creationId xmlns:a16="http://schemas.microsoft.com/office/drawing/2014/main" id="{572B93BB-A25C-190F-7826-81D9C335F4D4}"/>
              </a:ext>
            </a:extLst>
          </p:cNvPr>
          <p:cNvPicPr>
            <a:picLocks noChangeAspect="1"/>
          </p:cNvPicPr>
          <p:nvPr/>
        </p:nvPicPr>
        <p:blipFill>
          <a:blip r:embed="rId4"/>
          <a:stretch>
            <a:fillRect/>
          </a:stretch>
        </p:blipFill>
        <p:spPr>
          <a:xfrm>
            <a:off x="7682485" y="3958464"/>
            <a:ext cx="3392729" cy="2274608"/>
          </a:xfrm>
          <a:prstGeom prst="rect">
            <a:avLst/>
          </a:prstGeom>
        </p:spPr>
      </p:pic>
    </p:spTree>
    <p:extLst>
      <p:ext uri="{BB962C8B-B14F-4D97-AF65-F5344CB8AC3E}">
        <p14:creationId xmlns:p14="http://schemas.microsoft.com/office/powerpoint/2010/main" val="3002426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全局映射</a:t>
            </a:r>
            <a:r>
              <a:rPr lang="en-US" altLang="zh-CN" dirty="0"/>
              <a:t>:ACES</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5DC32A93-D252-CA9D-8E48-B32D3BC2CCD2}"/>
              </a:ext>
            </a:extLst>
          </p:cNvPr>
          <p:cNvPicPr>
            <a:picLocks noChangeAspect="1"/>
          </p:cNvPicPr>
          <p:nvPr/>
        </p:nvPicPr>
        <p:blipFill>
          <a:blip r:embed="rId2"/>
          <a:stretch>
            <a:fillRect/>
          </a:stretch>
        </p:blipFill>
        <p:spPr>
          <a:xfrm>
            <a:off x="263526" y="2470506"/>
            <a:ext cx="5885368" cy="2569668"/>
          </a:xfrm>
          <a:prstGeom prst="rect">
            <a:avLst/>
          </a:prstGeom>
        </p:spPr>
      </p:pic>
      <p:sp>
        <p:nvSpPr>
          <p:cNvPr id="5" name="文本框 4">
            <a:extLst>
              <a:ext uri="{FF2B5EF4-FFF2-40B4-BE49-F238E27FC236}">
                <a16:creationId xmlns:a16="http://schemas.microsoft.com/office/drawing/2014/main" id="{555EAE1B-241E-032E-D251-65235A6F8929}"/>
              </a:ext>
            </a:extLst>
          </p:cNvPr>
          <p:cNvSpPr txBox="1"/>
          <p:nvPr/>
        </p:nvSpPr>
        <p:spPr>
          <a:xfrm>
            <a:off x="365760" y="1455725"/>
            <a:ext cx="5268575" cy="646331"/>
          </a:xfrm>
          <a:prstGeom prst="rect">
            <a:avLst/>
          </a:prstGeom>
          <a:noFill/>
        </p:spPr>
        <p:txBody>
          <a:bodyPr wrap="square" rtlCol="0">
            <a:spAutoFit/>
          </a:bodyPr>
          <a:lstStyle/>
          <a:p>
            <a:r>
              <a:rPr lang="zh-CN" altLang="en-US" dirty="0"/>
              <a:t>从电影业发展起来的，依然多项式拟合</a:t>
            </a:r>
            <a:endParaRPr lang="en-US" altLang="zh-CN" dirty="0"/>
          </a:p>
          <a:p>
            <a:r>
              <a:rPr lang="zh-CN" altLang="en-US" dirty="0"/>
              <a:t>但计算比</a:t>
            </a:r>
            <a:r>
              <a:rPr lang="en-US" altLang="zh-CN" dirty="0" err="1"/>
              <a:t>Flimic</a:t>
            </a:r>
            <a:r>
              <a:rPr lang="zh-CN" altLang="en-US" dirty="0"/>
              <a:t>简单</a:t>
            </a:r>
          </a:p>
        </p:txBody>
      </p:sp>
      <p:pic>
        <p:nvPicPr>
          <p:cNvPr id="6" name="图片 5">
            <a:extLst>
              <a:ext uri="{FF2B5EF4-FFF2-40B4-BE49-F238E27FC236}">
                <a16:creationId xmlns:a16="http://schemas.microsoft.com/office/drawing/2014/main" id="{3F2AC74B-3AA1-4DFE-3A91-5E07D7D96DE6}"/>
              </a:ext>
            </a:extLst>
          </p:cNvPr>
          <p:cNvPicPr>
            <a:picLocks noChangeAspect="1"/>
          </p:cNvPicPr>
          <p:nvPr/>
        </p:nvPicPr>
        <p:blipFill>
          <a:blip r:embed="rId3"/>
          <a:stretch>
            <a:fillRect/>
          </a:stretch>
        </p:blipFill>
        <p:spPr>
          <a:xfrm>
            <a:off x="7682485" y="1025839"/>
            <a:ext cx="3473196" cy="2480854"/>
          </a:xfrm>
          <a:prstGeom prst="rect">
            <a:avLst/>
          </a:prstGeom>
        </p:spPr>
      </p:pic>
      <p:pic>
        <p:nvPicPr>
          <p:cNvPr id="8" name="图片 7">
            <a:extLst>
              <a:ext uri="{FF2B5EF4-FFF2-40B4-BE49-F238E27FC236}">
                <a16:creationId xmlns:a16="http://schemas.microsoft.com/office/drawing/2014/main" id="{2F24ADD2-F9B0-172F-0CD2-02CACBF44423}"/>
              </a:ext>
            </a:extLst>
          </p:cNvPr>
          <p:cNvPicPr>
            <a:picLocks noChangeAspect="1"/>
          </p:cNvPicPr>
          <p:nvPr/>
        </p:nvPicPr>
        <p:blipFill>
          <a:blip r:embed="rId4"/>
          <a:stretch>
            <a:fillRect/>
          </a:stretch>
        </p:blipFill>
        <p:spPr>
          <a:xfrm>
            <a:off x="7682485" y="3817701"/>
            <a:ext cx="3473196" cy="2324801"/>
          </a:xfrm>
          <a:prstGeom prst="rect">
            <a:avLst/>
          </a:prstGeom>
        </p:spPr>
      </p:pic>
    </p:spTree>
    <p:extLst>
      <p:ext uri="{BB962C8B-B14F-4D97-AF65-F5344CB8AC3E}">
        <p14:creationId xmlns:p14="http://schemas.microsoft.com/office/powerpoint/2010/main" val="1055247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5" y="400839"/>
            <a:ext cx="10606861" cy="462360"/>
          </a:xfrm>
        </p:spPr>
        <p:txBody>
          <a:bodyPr/>
          <a:lstStyle/>
          <a:p>
            <a:r>
              <a:rPr lang="zh-CN" altLang="en-US" dirty="0"/>
              <a:t>全局映射</a:t>
            </a:r>
            <a:r>
              <a:rPr lang="en-US" altLang="zh-CN" dirty="0"/>
              <a:t>:Reinhard</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8C3B4D3D-ADB9-A670-DBBF-7A1194689CE2}"/>
              </a:ext>
            </a:extLst>
          </p:cNvPr>
          <p:cNvSpPr txBox="1"/>
          <p:nvPr/>
        </p:nvSpPr>
        <p:spPr>
          <a:xfrm>
            <a:off x="395021" y="1163117"/>
            <a:ext cx="7227417" cy="369332"/>
          </a:xfrm>
          <a:prstGeom prst="rect">
            <a:avLst/>
          </a:prstGeom>
          <a:noFill/>
        </p:spPr>
        <p:txBody>
          <a:bodyPr wrap="square" rtlCol="0">
            <a:spAutoFit/>
          </a:bodyPr>
          <a:lstStyle/>
          <a:p>
            <a:r>
              <a:rPr lang="zh-CN" altLang="en-US" dirty="0"/>
              <a:t>从</a:t>
            </a:r>
            <a:r>
              <a:rPr lang="en-US" altLang="zh-CN" dirty="0"/>
              <a:t>R, G, B</a:t>
            </a:r>
            <a:r>
              <a:rPr lang="zh-CN" altLang="en-US" dirty="0"/>
              <a:t>出发进行</a:t>
            </a:r>
            <a:r>
              <a:rPr lang="en-US" altLang="zh-CN" dirty="0"/>
              <a:t>R,G,B</a:t>
            </a:r>
            <a:r>
              <a:rPr lang="zh-CN" altLang="en-US" dirty="0"/>
              <a:t>的相同映射映射，整体效果会更暗</a:t>
            </a:r>
          </a:p>
        </p:txBody>
      </p:sp>
      <p:pic>
        <p:nvPicPr>
          <p:cNvPr id="6" name="图片 5">
            <a:extLst>
              <a:ext uri="{FF2B5EF4-FFF2-40B4-BE49-F238E27FC236}">
                <a16:creationId xmlns:a16="http://schemas.microsoft.com/office/drawing/2014/main" id="{2C0D3C75-5272-817E-8431-8FDEC49804EA}"/>
              </a:ext>
            </a:extLst>
          </p:cNvPr>
          <p:cNvPicPr>
            <a:picLocks noChangeAspect="1"/>
          </p:cNvPicPr>
          <p:nvPr/>
        </p:nvPicPr>
        <p:blipFill>
          <a:blip r:embed="rId2"/>
          <a:stretch>
            <a:fillRect/>
          </a:stretch>
        </p:blipFill>
        <p:spPr>
          <a:xfrm>
            <a:off x="665683" y="1832367"/>
            <a:ext cx="10672877" cy="4023666"/>
          </a:xfrm>
          <a:prstGeom prst="rect">
            <a:avLst/>
          </a:prstGeom>
        </p:spPr>
      </p:pic>
    </p:spTree>
    <p:extLst>
      <p:ext uri="{BB962C8B-B14F-4D97-AF65-F5344CB8AC3E}">
        <p14:creationId xmlns:p14="http://schemas.microsoft.com/office/powerpoint/2010/main" val="2168866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8426932" cy="462360"/>
          </a:xfrm>
        </p:spPr>
        <p:txBody>
          <a:bodyPr/>
          <a:lstStyle/>
          <a:p>
            <a:r>
              <a:rPr lang="zh-CN" altLang="en-US" dirty="0"/>
              <a:t>全局映射</a:t>
            </a:r>
            <a:r>
              <a:rPr lang="en-US" altLang="zh-CN" dirty="0"/>
              <a:t>:Reinhard</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BF79FC65-CDF0-7CDD-1DEB-75F92BB31902}"/>
              </a:ext>
            </a:extLst>
          </p:cNvPr>
          <p:cNvPicPr>
            <a:picLocks noChangeAspect="1"/>
          </p:cNvPicPr>
          <p:nvPr/>
        </p:nvPicPr>
        <p:blipFill>
          <a:blip r:embed="rId2"/>
          <a:stretch>
            <a:fillRect/>
          </a:stretch>
        </p:blipFill>
        <p:spPr>
          <a:xfrm>
            <a:off x="1144354" y="2535092"/>
            <a:ext cx="10078857" cy="3353268"/>
          </a:xfrm>
          <a:prstGeom prst="rect">
            <a:avLst/>
          </a:prstGeom>
        </p:spPr>
      </p:pic>
      <p:sp>
        <p:nvSpPr>
          <p:cNvPr id="6" name="文本框 5">
            <a:extLst>
              <a:ext uri="{FF2B5EF4-FFF2-40B4-BE49-F238E27FC236}">
                <a16:creationId xmlns:a16="http://schemas.microsoft.com/office/drawing/2014/main" id="{80C56BF9-D77E-741D-A859-386A96EBD95E}"/>
              </a:ext>
            </a:extLst>
          </p:cNvPr>
          <p:cNvSpPr txBox="1"/>
          <p:nvPr/>
        </p:nvSpPr>
        <p:spPr>
          <a:xfrm>
            <a:off x="763963" y="1426464"/>
            <a:ext cx="5910682" cy="400110"/>
          </a:xfrm>
          <a:prstGeom prst="rect">
            <a:avLst/>
          </a:prstGeom>
          <a:noFill/>
        </p:spPr>
        <p:txBody>
          <a:bodyPr wrap="square" rtlCol="0">
            <a:spAutoFit/>
          </a:bodyPr>
          <a:lstStyle/>
          <a:p>
            <a:r>
              <a:rPr lang="en-US" altLang="zh-CN" sz="2000" b="1" dirty="0">
                <a:solidFill>
                  <a:srgbClr val="FF0000"/>
                </a:solidFill>
              </a:rPr>
              <a:t>Step1:</a:t>
            </a:r>
            <a:r>
              <a:rPr lang="zh-CN" altLang="en-US" sz="2000" b="1" dirty="0">
                <a:solidFill>
                  <a:srgbClr val="FF0000"/>
                </a:solidFill>
              </a:rPr>
              <a:t>计算平均亮度</a:t>
            </a:r>
          </a:p>
        </p:txBody>
      </p:sp>
      <p:sp>
        <p:nvSpPr>
          <p:cNvPr id="7" name="文本框 6">
            <a:extLst>
              <a:ext uri="{FF2B5EF4-FFF2-40B4-BE49-F238E27FC236}">
                <a16:creationId xmlns:a16="http://schemas.microsoft.com/office/drawing/2014/main" id="{57A82EED-8600-2FCA-33D0-B74E772FC749}"/>
              </a:ext>
            </a:extLst>
          </p:cNvPr>
          <p:cNvSpPr txBox="1"/>
          <p:nvPr/>
        </p:nvSpPr>
        <p:spPr>
          <a:xfrm>
            <a:off x="672999" y="1937042"/>
            <a:ext cx="11280038" cy="369332"/>
          </a:xfrm>
          <a:prstGeom prst="rect">
            <a:avLst/>
          </a:prstGeom>
          <a:noFill/>
        </p:spPr>
        <p:txBody>
          <a:bodyPr wrap="square" rtlCol="0">
            <a:spAutoFit/>
          </a:bodyPr>
          <a:lstStyle/>
          <a:p>
            <a:r>
              <a:rPr lang="en-US" altLang="zh-CN" dirty="0"/>
              <a:t>Reinhard</a:t>
            </a:r>
            <a:r>
              <a:rPr lang="zh-CN" altLang="en-US" dirty="0"/>
              <a:t>认为：光亮度的</a:t>
            </a:r>
            <a:r>
              <a:rPr lang="en-US" altLang="zh-CN" dirty="0"/>
              <a:t>log</a:t>
            </a:r>
            <a:r>
              <a:rPr lang="zh-CN" altLang="en-US" dirty="0"/>
              <a:t>平均值能够反映图片中像素光亮度的特征。因此，用该值对每个像素作缩放。</a:t>
            </a:r>
          </a:p>
        </p:txBody>
      </p:sp>
      <p:sp>
        <p:nvSpPr>
          <p:cNvPr id="3" name="文本框 2">
            <a:extLst>
              <a:ext uri="{FF2B5EF4-FFF2-40B4-BE49-F238E27FC236}">
                <a16:creationId xmlns:a16="http://schemas.microsoft.com/office/drawing/2014/main" id="{BE18DFAC-D543-E624-4DFE-C4276E255949}"/>
              </a:ext>
            </a:extLst>
          </p:cNvPr>
          <p:cNvSpPr txBox="1"/>
          <p:nvPr/>
        </p:nvSpPr>
        <p:spPr>
          <a:xfrm>
            <a:off x="281339" y="1013899"/>
            <a:ext cx="9038226" cy="369332"/>
          </a:xfrm>
          <a:prstGeom prst="rect">
            <a:avLst/>
          </a:prstGeom>
          <a:noFill/>
        </p:spPr>
        <p:txBody>
          <a:bodyPr wrap="square" rtlCol="0">
            <a:spAutoFit/>
          </a:bodyPr>
          <a:lstStyle/>
          <a:p>
            <a:r>
              <a:rPr lang="zh-CN" altLang="en-US" b="1" dirty="0">
                <a:solidFill>
                  <a:srgbClr val="7030A0"/>
                </a:solidFill>
              </a:rPr>
              <a:t>加入亮度信息</a:t>
            </a:r>
            <a:r>
              <a:rPr lang="en-US" altLang="zh-CN" b="1" dirty="0">
                <a:solidFill>
                  <a:srgbClr val="7030A0"/>
                </a:solidFill>
              </a:rPr>
              <a:t>,</a:t>
            </a:r>
            <a:r>
              <a:rPr lang="zh-CN" altLang="en-US" b="1" dirty="0">
                <a:solidFill>
                  <a:srgbClr val="7030A0"/>
                </a:solidFill>
              </a:rPr>
              <a:t>事实上人眼感知</a:t>
            </a:r>
            <a:r>
              <a:rPr lang="en-US" altLang="zh-CN" b="1" dirty="0">
                <a:solidFill>
                  <a:srgbClr val="7030A0"/>
                </a:solidFill>
              </a:rPr>
              <a:t>(0,0.7,0)</a:t>
            </a:r>
            <a:r>
              <a:rPr lang="zh-CN" altLang="en-US" b="1" dirty="0">
                <a:solidFill>
                  <a:srgbClr val="7030A0"/>
                </a:solidFill>
              </a:rPr>
              <a:t>比</a:t>
            </a:r>
            <a:r>
              <a:rPr lang="en-US" altLang="zh-CN" b="1" dirty="0">
                <a:solidFill>
                  <a:srgbClr val="7030A0"/>
                </a:solidFill>
              </a:rPr>
              <a:t>(0,0,0.7)</a:t>
            </a:r>
            <a:r>
              <a:rPr lang="zh-CN" altLang="en-US" b="1" dirty="0">
                <a:solidFill>
                  <a:srgbClr val="7030A0"/>
                </a:solidFill>
              </a:rPr>
              <a:t>更亮</a:t>
            </a:r>
          </a:p>
        </p:txBody>
      </p:sp>
    </p:spTree>
    <p:extLst>
      <p:ext uri="{BB962C8B-B14F-4D97-AF65-F5344CB8AC3E}">
        <p14:creationId xmlns:p14="http://schemas.microsoft.com/office/powerpoint/2010/main" val="168873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介绍</a:t>
            </a:r>
            <a:r>
              <a:rPr lang="en-US" altLang="zh-CN" dirty="0"/>
              <a:t>:</a:t>
            </a:r>
            <a:r>
              <a:rPr lang="zh-CN" altLang="en-US" dirty="0"/>
              <a:t>动态范围</a:t>
            </a:r>
            <a:r>
              <a:rPr lang="en-US" altLang="zh-CN" dirty="0"/>
              <a:t>Dynamic Range</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64F03748-1635-E0F4-2D77-483FB24D9352}"/>
              </a:ext>
            </a:extLst>
          </p:cNvPr>
          <p:cNvPicPr>
            <a:picLocks noChangeAspect="1"/>
          </p:cNvPicPr>
          <p:nvPr/>
        </p:nvPicPr>
        <p:blipFill>
          <a:blip r:embed="rId2"/>
          <a:stretch>
            <a:fillRect/>
          </a:stretch>
        </p:blipFill>
        <p:spPr>
          <a:xfrm>
            <a:off x="869289" y="1679970"/>
            <a:ext cx="10570464" cy="4597773"/>
          </a:xfrm>
          <a:prstGeom prst="rect">
            <a:avLst/>
          </a:prstGeom>
        </p:spPr>
      </p:pic>
      <p:sp>
        <p:nvSpPr>
          <p:cNvPr id="5" name="文本框 4">
            <a:extLst>
              <a:ext uri="{FF2B5EF4-FFF2-40B4-BE49-F238E27FC236}">
                <a16:creationId xmlns:a16="http://schemas.microsoft.com/office/drawing/2014/main" id="{BC18CE20-22E7-EE32-8B67-266292B99848}"/>
              </a:ext>
            </a:extLst>
          </p:cNvPr>
          <p:cNvSpPr txBox="1"/>
          <p:nvPr/>
        </p:nvSpPr>
        <p:spPr>
          <a:xfrm>
            <a:off x="314733" y="1033639"/>
            <a:ext cx="11053088"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FF0000"/>
                </a:solidFill>
              </a:rPr>
              <a:t>Dynamic Range=log10(Max Intensity / Min Intensity)(intensity</a:t>
            </a:r>
            <a:r>
              <a:rPr lang="zh-CN" altLang="en-US" dirty="0">
                <a:solidFill>
                  <a:srgbClr val="FF0000"/>
                </a:solidFill>
              </a:rPr>
              <a:t>指强度</a:t>
            </a:r>
            <a:r>
              <a:rPr lang="en-US" altLang="zh-CN" dirty="0">
                <a:solidFill>
                  <a:srgbClr val="FF0000"/>
                </a:solidFill>
              </a:rPr>
              <a:t>)</a:t>
            </a:r>
          </a:p>
          <a:p>
            <a:pPr marL="285750" indent="-285750">
              <a:buFont typeface="Arial" panose="020B0604020202020204" pitchFamily="34" charset="0"/>
              <a:buChar char="•"/>
            </a:pPr>
            <a:r>
              <a:rPr lang="en-US" altLang="zh-CN" dirty="0"/>
              <a:t>LDR</a:t>
            </a:r>
            <a:r>
              <a:rPr lang="zh-CN" altLang="en-US" dirty="0"/>
              <a:t>：</a:t>
            </a:r>
            <a:r>
              <a:rPr lang="en-US" altLang="zh-CN" dirty="0"/>
              <a:t>Low Dynamic Range</a:t>
            </a:r>
            <a:endParaRPr lang="zh-CN" altLang="en-US" dirty="0"/>
          </a:p>
        </p:txBody>
      </p:sp>
    </p:spTree>
    <p:extLst>
      <p:ext uri="{BB962C8B-B14F-4D97-AF65-F5344CB8AC3E}">
        <p14:creationId xmlns:p14="http://schemas.microsoft.com/office/powerpoint/2010/main" val="2193692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8426932" cy="462360"/>
          </a:xfrm>
        </p:spPr>
        <p:txBody>
          <a:bodyPr/>
          <a:lstStyle/>
          <a:p>
            <a:r>
              <a:rPr lang="zh-CN" altLang="en-US" dirty="0"/>
              <a:t>全局映射</a:t>
            </a:r>
            <a:r>
              <a:rPr lang="en-US" altLang="zh-CN" dirty="0"/>
              <a:t>:Reinhard</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5D09297C-7BCB-A3B3-305D-1CB734538D6C}"/>
              </a:ext>
            </a:extLst>
          </p:cNvPr>
          <p:cNvPicPr>
            <a:picLocks noChangeAspect="1"/>
          </p:cNvPicPr>
          <p:nvPr/>
        </p:nvPicPr>
        <p:blipFill>
          <a:blip r:embed="rId2"/>
          <a:stretch>
            <a:fillRect/>
          </a:stretch>
        </p:blipFill>
        <p:spPr>
          <a:xfrm>
            <a:off x="769408" y="2095313"/>
            <a:ext cx="10541198" cy="2776609"/>
          </a:xfrm>
          <a:prstGeom prst="rect">
            <a:avLst/>
          </a:prstGeom>
        </p:spPr>
      </p:pic>
      <p:sp>
        <p:nvSpPr>
          <p:cNvPr id="5" name="文本框 4">
            <a:extLst>
              <a:ext uri="{FF2B5EF4-FFF2-40B4-BE49-F238E27FC236}">
                <a16:creationId xmlns:a16="http://schemas.microsoft.com/office/drawing/2014/main" id="{D5A2582F-5CDB-68D9-E615-03DAE67D6C5B}"/>
              </a:ext>
            </a:extLst>
          </p:cNvPr>
          <p:cNvSpPr txBox="1"/>
          <p:nvPr/>
        </p:nvSpPr>
        <p:spPr>
          <a:xfrm>
            <a:off x="841248" y="1497627"/>
            <a:ext cx="4447642" cy="400110"/>
          </a:xfrm>
          <a:prstGeom prst="rect">
            <a:avLst/>
          </a:prstGeom>
          <a:noFill/>
        </p:spPr>
        <p:txBody>
          <a:bodyPr wrap="square" rtlCol="0">
            <a:spAutoFit/>
          </a:bodyPr>
          <a:lstStyle/>
          <a:p>
            <a:r>
              <a:rPr lang="en-US" altLang="zh-CN" sz="2000" b="1" dirty="0">
                <a:solidFill>
                  <a:srgbClr val="FF0000"/>
                </a:solidFill>
              </a:rPr>
              <a:t>Step2:</a:t>
            </a:r>
            <a:r>
              <a:rPr lang="zh-CN" altLang="en-US" sz="2000" b="1" dirty="0">
                <a:solidFill>
                  <a:srgbClr val="FF0000"/>
                </a:solidFill>
              </a:rPr>
              <a:t>计算相对亮度</a:t>
            </a:r>
          </a:p>
        </p:txBody>
      </p:sp>
    </p:spTree>
    <p:extLst>
      <p:ext uri="{BB962C8B-B14F-4D97-AF65-F5344CB8AC3E}">
        <p14:creationId xmlns:p14="http://schemas.microsoft.com/office/powerpoint/2010/main" val="1266683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8426932" cy="462360"/>
          </a:xfrm>
        </p:spPr>
        <p:txBody>
          <a:bodyPr/>
          <a:lstStyle/>
          <a:p>
            <a:r>
              <a:rPr lang="zh-CN" altLang="en-US" dirty="0"/>
              <a:t>全局映射</a:t>
            </a:r>
            <a:r>
              <a:rPr lang="en-US" altLang="zh-CN" dirty="0"/>
              <a:t>:Reinhard</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0828080A-45CF-E838-0CFD-150FB94EF01F}"/>
              </a:ext>
            </a:extLst>
          </p:cNvPr>
          <p:cNvPicPr>
            <a:picLocks noChangeAspect="1"/>
          </p:cNvPicPr>
          <p:nvPr/>
        </p:nvPicPr>
        <p:blipFill>
          <a:blip r:embed="rId3"/>
          <a:stretch>
            <a:fillRect/>
          </a:stretch>
        </p:blipFill>
        <p:spPr>
          <a:xfrm>
            <a:off x="1291827" y="1803889"/>
            <a:ext cx="9154803" cy="3791479"/>
          </a:xfrm>
          <a:prstGeom prst="rect">
            <a:avLst/>
          </a:prstGeom>
        </p:spPr>
      </p:pic>
      <p:sp>
        <p:nvSpPr>
          <p:cNvPr id="5" name="文本框 4">
            <a:extLst>
              <a:ext uri="{FF2B5EF4-FFF2-40B4-BE49-F238E27FC236}">
                <a16:creationId xmlns:a16="http://schemas.microsoft.com/office/drawing/2014/main" id="{67FB0334-DC96-823A-48E6-B55A3A9CC933}"/>
              </a:ext>
            </a:extLst>
          </p:cNvPr>
          <p:cNvSpPr txBox="1"/>
          <p:nvPr/>
        </p:nvSpPr>
        <p:spPr>
          <a:xfrm>
            <a:off x="1291827" y="1262632"/>
            <a:ext cx="3781959" cy="400110"/>
          </a:xfrm>
          <a:prstGeom prst="rect">
            <a:avLst/>
          </a:prstGeom>
          <a:noFill/>
        </p:spPr>
        <p:txBody>
          <a:bodyPr wrap="square" rtlCol="0">
            <a:spAutoFit/>
          </a:bodyPr>
          <a:lstStyle/>
          <a:p>
            <a:r>
              <a:rPr lang="en-US" altLang="zh-CN" sz="2000" b="1" dirty="0">
                <a:solidFill>
                  <a:srgbClr val="FF0000"/>
                </a:solidFill>
              </a:rPr>
              <a:t>Step3:</a:t>
            </a:r>
            <a:r>
              <a:rPr lang="zh-CN" altLang="en-US" sz="2000" b="1" dirty="0">
                <a:solidFill>
                  <a:srgbClr val="FF0000"/>
                </a:solidFill>
              </a:rPr>
              <a:t>映射到区间</a:t>
            </a:r>
          </a:p>
        </p:txBody>
      </p:sp>
    </p:spTree>
    <p:extLst>
      <p:ext uri="{BB962C8B-B14F-4D97-AF65-F5344CB8AC3E}">
        <p14:creationId xmlns:p14="http://schemas.microsoft.com/office/powerpoint/2010/main" val="707534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全局映射</a:t>
            </a:r>
            <a:r>
              <a:rPr lang="en-US" altLang="zh-CN" dirty="0"/>
              <a:t>:Reinhard</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3" name="图片 2">
            <a:extLst>
              <a:ext uri="{FF2B5EF4-FFF2-40B4-BE49-F238E27FC236}">
                <a16:creationId xmlns:a16="http://schemas.microsoft.com/office/drawing/2014/main" id="{0956CF8A-89C2-FA0D-D369-8F7CAA7CD73F}"/>
              </a:ext>
            </a:extLst>
          </p:cNvPr>
          <p:cNvPicPr>
            <a:picLocks noChangeAspect="1"/>
          </p:cNvPicPr>
          <p:nvPr/>
        </p:nvPicPr>
        <p:blipFill>
          <a:blip r:embed="rId2"/>
          <a:stretch>
            <a:fillRect/>
          </a:stretch>
        </p:blipFill>
        <p:spPr>
          <a:xfrm>
            <a:off x="1653236" y="2376267"/>
            <a:ext cx="7724850" cy="3716366"/>
          </a:xfrm>
          <a:prstGeom prst="rect">
            <a:avLst/>
          </a:prstGeom>
        </p:spPr>
      </p:pic>
      <p:sp>
        <p:nvSpPr>
          <p:cNvPr id="4" name="文本框 3">
            <a:extLst>
              <a:ext uri="{FF2B5EF4-FFF2-40B4-BE49-F238E27FC236}">
                <a16:creationId xmlns:a16="http://schemas.microsoft.com/office/drawing/2014/main" id="{8A70916F-E902-B9F8-3EC9-9BE19B4C40CD}"/>
              </a:ext>
            </a:extLst>
          </p:cNvPr>
          <p:cNvSpPr txBox="1"/>
          <p:nvPr/>
        </p:nvSpPr>
        <p:spPr>
          <a:xfrm>
            <a:off x="424282" y="1727446"/>
            <a:ext cx="11894515" cy="646331"/>
          </a:xfrm>
          <a:prstGeom prst="rect">
            <a:avLst/>
          </a:prstGeom>
          <a:noFill/>
        </p:spPr>
        <p:txBody>
          <a:bodyPr wrap="square" rtlCol="0">
            <a:spAutoFit/>
          </a:bodyPr>
          <a:lstStyle/>
          <a:p>
            <a:r>
              <a:rPr lang="zh-CN" altLang="en-US" b="0" i="0" dirty="0">
                <a:solidFill>
                  <a:srgbClr val="191B1F"/>
                </a:solidFill>
                <a:effectLst/>
                <a:highlight>
                  <a:srgbClr val="FFFFFF"/>
                </a:highlight>
                <a:latin typeface="-apple-system"/>
              </a:rPr>
              <a:t>将图像转换到新的颜色空间，从而仅仅对亮度通道做色调映射，颜色通道通过亮度通道的变化比例来做简单压缩</a:t>
            </a:r>
            <a:endParaRPr lang="en-US" altLang="zh-CN" b="0" i="0" dirty="0">
              <a:solidFill>
                <a:srgbClr val="191B1F"/>
              </a:solidFill>
              <a:effectLst/>
              <a:highlight>
                <a:srgbClr val="FFFFFF"/>
              </a:highlight>
              <a:latin typeface="-apple-system"/>
            </a:endParaRPr>
          </a:p>
          <a:p>
            <a:r>
              <a:rPr lang="zh-CN" altLang="en-US" b="1" dirty="0">
                <a:solidFill>
                  <a:srgbClr val="7030A0"/>
                </a:solidFill>
                <a:highlight>
                  <a:srgbClr val="FFFFFF"/>
                </a:highlight>
                <a:latin typeface="-apple-system"/>
              </a:rPr>
              <a:t>对于</a:t>
            </a:r>
            <a:r>
              <a:rPr lang="en-US" altLang="zh-CN" b="1" dirty="0">
                <a:solidFill>
                  <a:srgbClr val="7030A0"/>
                </a:solidFill>
                <a:highlight>
                  <a:srgbClr val="FFFFFF"/>
                </a:highlight>
                <a:latin typeface="-apple-system"/>
              </a:rPr>
              <a:t>Intensity</a:t>
            </a:r>
            <a:r>
              <a:rPr lang="zh-CN" altLang="en-US" b="1" dirty="0">
                <a:solidFill>
                  <a:srgbClr val="7030A0"/>
                </a:solidFill>
                <a:highlight>
                  <a:srgbClr val="FFFFFF"/>
                </a:highlight>
                <a:latin typeface="-apple-system"/>
              </a:rPr>
              <a:t>，将其从</a:t>
            </a:r>
            <a:r>
              <a:rPr lang="en-US" altLang="zh-CN" b="1" dirty="0">
                <a:solidFill>
                  <a:srgbClr val="7030A0"/>
                </a:solidFill>
                <a:highlight>
                  <a:srgbClr val="FFFFFF"/>
                </a:highlight>
                <a:latin typeface="-apple-system"/>
              </a:rPr>
              <a:t>input</a:t>
            </a:r>
            <a:r>
              <a:rPr lang="zh-CN" altLang="en-US" b="1" dirty="0">
                <a:solidFill>
                  <a:srgbClr val="7030A0"/>
                </a:solidFill>
                <a:highlight>
                  <a:srgbClr val="FFFFFF"/>
                </a:highlight>
                <a:latin typeface="-apple-system"/>
              </a:rPr>
              <a:t>映射变换为</a:t>
            </a:r>
            <a:r>
              <a:rPr lang="en-US" altLang="zh-CN" b="1" dirty="0">
                <a:solidFill>
                  <a:srgbClr val="7030A0"/>
                </a:solidFill>
                <a:highlight>
                  <a:srgbClr val="FFFFFF"/>
                </a:highlight>
                <a:latin typeface="-apple-system"/>
              </a:rPr>
              <a:t>output</a:t>
            </a:r>
            <a:r>
              <a:rPr lang="zh-CN" altLang="en-US" b="1" dirty="0">
                <a:solidFill>
                  <a:srgbClr val="7030A0"/>
                </a:solidFill>
                <a:highlight>
                  <a:srgbClr val="FFFFFF"/>
                </a:highlight>
                <a:latin typeface="-apple-system"/>
              </a:rPr>
              <a:t>，从而</a:t>
            </a:r>
            <a:r>
              <a:rPr lang="en-US" altLang="zh-CN" b="1" dirty="0">
                <a:solidFill>
                  <a:srgbClr val="7030A0"/>
                </a:solidFill>
                <a:highlight>
                  <a:srgbClr val="FFFFFF"/>
                </a:highlight>
                <a:latin typeface="-apple-system"/>
              </a:rPr>
              <a:t>color</a:t>
            </a:r>
            <a:r>
              <a:rPr lang="zh-CN" altLang="en-US" b="1" dirty="0">
                <a:solidFill>
                  <a:srgbClr val="7030A0"/>
                </a:solidFill>
                <a:highlight>
                  <a:srgbClr val="FFFFFF"/>
                </a:highlight>
                <a:latin typeface="-apple-system"/>
              </a:rPr>
              <a:t>通道</a:t>
            </a:r>
            <a:r>
              <a:rPr lang="en-US" altLang="zh-CN" b="1" dirty="0">
                <a:solidFill>
                  <a:srgbClr val="7030A0"/>
                </a:solidFill>
                <a:highlight>
                  <a:srgbClr val="FFFFFF"/>
                </a:highlight>
                <a:latin typeface="-apple-system"/>
              </a:rPr>
              <a:t>(R,G,B)</a:t>
            </a:r>
            <a:r>
              <a:rPr lang="zh-CN" altLang="en-US" b="1" dirty="0">
                <a:solidFill>
                  <a:srgbClr val="7030A0"/>
                </a:solidFill>
                <a:highlight>
                  <a:srgbClr val="FFFFFF"/>
                </a:highlight>
                <a:latin typeface="-apple-system"/>
              </a:rPr>
              <a:t>根据</a:t>
            </a:r>
            <a:r>
              <a:rPr lang="en-US" altLang="zh-CN" b="1" dirty="0">
                <a:solidFill>
                  <a:srgbClr val="7030A0"/>
                </a:solidFill>
                <a:highlight>
                  <a:srgbClr val="FFFFFF"/>
                </a:highlight>
                <a:latin typeface="-apple-system"/>
              </a:rPr>
              <a:t>input</a:t>
            </a:r>
            <a:r>
              <a:rPr lang="zh-CN" altLang="en-US" b="1" dirty="0">
                <a:solidFill>
                  <a:srgbClr val="7030A0"/>
                </a:solidFill>
                <a:highlight>
                  <a:srgbClr val="FFFFFF"/>
                </a:highlight>
                <a:latin typeface="-apple-system"/>
              </a:rPr>
              <a:t>与</a:t>
            </a:r>
            <a:r>
              <a:rPr lang="en-US" altLang="zh-CN" b="1" dirty="0">
                <a:solidFill>
                  <a:srgbClr val="7030A0"/>
                </a:solidFill>
                <a:highlight>
                  <a:srgbClr val="FFFFFF"/>
                </a:highlight>
                <a:latin typeface="-apple-system"/>
              </a:rPr>
              <a:t>output</a:t>
            </a:r>
            <a:r>
              <a:rPr lang="zh-CN" altLang="en-US" b="1" dirty="0">
                <a:solidFill>
                  <a:srgbClr val="7030A0"/>
                </a:solidFill>
                <a:highlight>
                  <a:srgbClr val="FFFFFF"/>
                </a:highlight>
                <a:latin typeface="-apple-system"/>
              </a:rPr>
              <a:t>的比例进行变换</a:t>
            </a:r>
            <a:endParaRPr lang="zh-CN" altLang="en-US" b="1" dirty="0">
              <a:solidFill>
                <a:srgbClr val="7030A0"/>
              </a:solidFill>
            </a:endParaRPr>
          </a:p>
        </p:txBody>
      </p:sp>
      <p:sp>
        <p:nvSpPr>
          <p:cNvPr id="5" name="文本框 4">
            <a:extLst>
              <a:ext uri="{FF2B5EF4-FFF2-40B4-BE49-F238E27FC236}">
                <a16:creationId xmlns:a16="http://schemas.microsoft.com/office/drawing/2014/main" id="{03D3E999-8D20-221D-0E2A-34E9B0F05842}"/>
              </a:ext>
            </a:extLst>
          </p:cNvPr>
          <p:cNvSpPr txBox="1"/>
          <p:nvPr/>
        </p:nvSpPr>
        <p:spPr>
          <a:xfrm>
            <a:off x="424282" y="1111910"/>
            <a:ext cx="6942124" cy="400110"/>
          </a:xfrm>
          <a:prstGeom prst="rect">
            <a:avLst/>
          </a:prstGeom>
          <a:noFill/>
        </p:spPr>
        <p:txBody>
          <a:bodyPr wrap="square" rtlCol="0">
            <a:spAutoFit/>
          </a:bodyPr>
          <a:lstStyle/>
          <a:p>
            <a:r>
              <a:rPr lang="en-US" altLang="zh-CN" sz="2000" b="1" dirty="0">
                <a:solidFill>
                  <a:srgbClr val="FF0000"/>
                </a:solidFill>
              </a:rPr>
              <a:t>Step4:</a:t>
            </a:r>
            <a:r>
              <a:rPr lang="zh-CN" altLang="en-US" sz="2000" b="1" dirty="0">
                <a:solidFill>
                  <a:srgbClr val="FF0000"/>
                </a:solidFill>
              </a:rPr>
              <a:t>根据亮度比例，对颜色空间</a:t>
            </a:r>
            <a:r>
              <a:rPr lang="en-US" altLang="zh-CN" sz="2000" b="1" dirty="0">
                <a:solidFill>
                  <a:srgbClr val="FF0000"/>
                </a:solidFill>
              </a:rPr>
              <a:t>color</a:t>
            </a:r>
            <a:r>
              <a:rPr lang="zh-CN" altLang="en-US" sz="2000" b="1" dirty="0">
                <a:solidFill>
                  <a:srgbClr val="FF0000"/>
                </a:solidFill>
              </a:rPr>
              <a:t>进行映射</a:t>
            </a:r>
          </a:p>
        </p:txBody>
      </p:sp>
    </p:spTree>
    <p:extLst>
      <p:ext uri="{BB962C8B-B14F-4D97-AF65-F5344CB8AC3E}">
        <p14:creationId xmlns:p14="http://schemas.microsoft.com/office/powerpoint/2010/main" val="2023417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全局映射</a:t>
            </a:r>
            <a:r>
              <a:rPr lang="en-US" altLang="zh-CN" dirty="0"/>
              <a:t>:Reinhard</a:t>
            </a:r>
            <a:r>
              <a:rPr lang="zh-CN" altLang="en-US" dirty="0"/>
              <a:t>算法</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BA76E905-70A4-DCC6-C4CE-3533A93B121B}"/>
              </a:ext>
            </a:extLst>
          </p:cNvPr>
          <p:cNvPicPr>
            <a:picLocks noChangeAspect="1"/>
          </p:cNvPicPr>
          <p:nvPr/>
        </p:nvPicPr>
        <p:blipFill>
          <a:blip r:embed="rId2"/>
          <a:stretch>
            <a:fillRect/>
          </a:stretch>
        </p:blipFill>
        <p:spPr>
          <a:xfrm>
            <a:off x="833933" y="1396518"/>
            <a:ext cx="10329062" cy="4348662"/>
          </a:xfrm>
          <a:prstGeom prst="rect">
            <a:avLst/>
          </a:prstGeom>
        </p:spPr>
      </p:pic>
    </p:spTree>
    <p:extLst>
      <p:ext uri="{BB962C8B-B14F-4D97-AF65-F5344CB8AC3E}">
        <p14:creationId xmlns:p14="http://schemas.microsoft.com/office/powerpoint/2010/main" val="923664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局部映射</a:t>
            </a:r>
            <a:r>
              <a:rPr lang="en-US" altLang="zh-CN" dirty="0"/>
              <a:t>:</a:t>
            </a:r>
            <a:r>
              <a:rPr lang="zh-CN" altLang="en-US" dirty="0"/>
              <a:t>基于双边滤波</a:t>
            </a:r>
            <a:r>
              <a:rPr lang="en-US" altLang="zh-CN" dirty="0"/>
              <a:t>Bilateral Filtering</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FDC5FC1E-57A3-0932-CB6A-DC5B164C27C7}"/>
              </a:ext>
            </a:extLst>
          </p:cNvPr>
          <p:cNvPicPr>
            <a:picLocks noChangeAspect="1"/>
          </p:cNvPicPr>
          <p:nvPr/>
        </p:nvPicPr>
        <p:blipFill>
          <a:blip r:embed="rId2"/>
          <a:stretch>
            <a:fillRect/>
          </a:stretch>
        </p:blipFill>
        <p:spPr>
          <a:xfrm>
            <a:off x="785927" y="1183299"/>
            <a:ext cx="8314181" cy="4491402"/>
          </a:xfrm>
          <a:prstGeom prst="rect">
            <a:avLst/>
          </a:prstGeom>
        </p:spPr>
      </p:pic>
      <p:sp>
        <p:nvSpPr>
          <p:cNvPr id="6" name="文本框 5">
            <a:extLst>
              <a:ext uri="{FF2B5EF4-FFF2-40B4-BE49-F238E27FC236}">
                <a16:creationId xmlns:a16="http://schemas.microsoft.com/office/drawing/2014/main" id="{F1812FEB-E23F-CEC0-1715-EC3DB7909B1A}"/>
              </a:ext>
            </a:extLst>
          </p:cNvPr>
          <p:cNvSpPr txBox="1"/>
          <p:nvPr/>
        </p:nvSpPr>
        <p:spPr>
          <a:xfrm>
            <a:off x="9244583" y="2481136"/>
            <a:ext cx="2664562" cy="1477328"/>
          </a:xfrm>
          <a:prstGeom prst="rect">
            <a:avLst/>
          </a:prstGeom>
          <a:noFill/>
        </p:spPr>
        <p:txBody>
          <a:bodyPr wrap="square">
            <a:spAutoFit/>
          </a:bodyPr>
          <a:lstStyle/>
          <a:p>
            <a:r>
              <a:rPr lang="zh-CN" altLang="en-US" b="1" dirty="0">
                <a:solidFill>
                  <a:srgbClr val="7030A0"/>
                </a:solidFill>
              </a:rPr>
              <a:t>只对图像亮度通道的低频信息做色调映射</a:t>
            </a:r>
            <a:r>
              <a:rPr lang="zh-CN" altLang="en-US" dirty="0"/>
              <a:t>，而对高频信息和颜色通道，按照低频信息变换的比例来做调整</a:t>
            </a:r>
          </a:p>
        </p:txBody>
      </p:sp>
    </p:spTree>
    <p:extLst>
      <p:ext uri="{BB962C8B-B14F-4D97-AF65-F5344CB8AC3E}">
        <p14:creationId xmlns:p14="http://schemas.microsoft.com/office/powerpoint/2010/main" val="1895091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局部映射</a:t>
            </a:r>
            <a:r>
              <a:rPr lang="en-US" altLang="zh-CN" dirty="0"/>
              <a:t>:</a:t>
            </a:r>
            <a:r>
              <a:rPr lang="zh-CN" altLang="en-US" dirty="0"/>
              <a:t>基于双边滤波</a:t>
            </a:r>
            <a:r>
              <a:rPr lang="en-US" altLang="zh-CN" dirty="0"/>
              <a:t>Bilateral Filtering</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52F04B9B-F011-3416-B0AA-E2004A160C3F}"/>
              </a:ext>
            </a:extLst>
          </p:cNvPr>
          <p:cNvPicPr>
            <a:picLocks noChangeAspect="1"/>
          </p:cNvPicPr>
          <p:nvPr/>
        </p:nvPicPr>
        <p:blipFill>
          <a:blip r:embed="rId2"/>
          <a:stretch>
            <a:fillRect/>
          </a:stretch>
        </p:blipFill>
        <p:spPr>
          <a:xfrm>
            <a:off x="690511" y="1433242"/>
            <a:ext cx="8355954" cy="3658137"/>
          </a:xfrm>
          <a:prstGeom prst="rect">
            <a:avLst/>
          </a:prstGeom>
        </p:spPr>
      </p:pic>
      <p:sp>
        <p:nvSpPr>
          <p:cNvPr id="5" name="文本框 4">
            <a:extLst>
              <a:ext uri="{FF2B5EF4-FFF2-40B4-BE49-F238E27FC236}">
                <a16:creationId xmlns:a16="http://schemas.microsoft.com/office/drawing/2014/main" id="{78F33FE8-3CFC-2CE1-2F4A-0CA3EA2D6B54}"/>
              </a:ext>
            </a:extLst>
          </p:cNvPr>
          <p:cNvSpPr txBox="1"/>
          <p:nvPr/>
        </p:nvSpPr>
        <p:spPr>
          <a:xfrm>
            <a:off x="9517074" y="2111805"/>
            <a:ext cx="2370125" cy="2031325"/>
          </a:xfrm>
          <a:prstGeom prst="rect">
            <a:avLst/>
          </a:prstGeom>
          <a:noFill/>
        </p:spPr>
        <p:txBody>
          <a:bodyPr wrap="square" rtlCol="0">
            <a:spAutoFit/>
          </a:bodyPr>
          <a:lstStyle/>
          <a:p>
            <a:r>
              <a:rPr lang="zh-CN" altLang="en-US" b="0" i="0" dirty="0">
                <a:solidFill>
                  <a:srgbClr val="191B1F"/>
                </a:solidFill>
                <a:effectLst/>
                <a:highlight>
                  <a:srgbClr val="FFFFFF"/>
                </a:highlight>
                <a:latin typeface="-apple-system"/>
              </a:rPr>
              <a:t>这是由于在拆分图像的高频区域和低配区域时所用的低通滤波器（一般是</a:t>
            </a:r>
            <a:r>
              <a:rPr lang="zh-CN" altLang="en-US" b="1" i="0" dirty="0">
                <a:solidFill>
                  <a:srgbClr val="191B1F"/>
                </a:solidFill>
                <a:effectLst/>
                <a:highlight>
                  <a:srgbClr val="FFFFFF"/>
                </a:highlight>
                <a:latin typeface="-apple-system"/>
              </a:rPr>
              <a:t>高斯滤波</a:t>
            </a:r>
            <a:r>
              <a:rPr lang="zh-CN" altLang="en-US" b="0" i="0" dirty="0">
                <a:solidFill>
                  <a:srgbClr val="191B1F"/>
                </a:solidFill>
                <a:effectLst/>
                <a:highlight>
                  <a:srgbClr val="FFFFFF"/>
                </a:highlight>
                <a:latin typeface="-apple-system"/>
              </a:rPr>
              <a:t>）将图像的不同亮度的区域加权混合在一起的原因</a:t>
            </a:r>
            <a:endParaRPr lang="zh-CN" altLang="en-US" dirty="0"/>
          </a:p>
        </p:txBody>
      </p:sp>
    </p:spTree>
    <p:extLst>
      <p:ext uri="{BB962C8B-B14F-4D97-AF65-F5344CB8AC3E}">
        <p14:creationId xmlns:p14="http://schemas.microsoft.com/office/powerpoint/2010/main" val="46630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局部映射</a:t>
            </a:r>
            <a:r>
              <a:rPr lang="en-US" altLang="zh-CN" dirty="0"/>
              <a:t>:</a:t>
            </a:r>
            <a:r>
              <a:rPr lang="zh-CN" altLang="en-US" dirty="0"/>
              <a:t>基于双边滤波</a:t>
            </a:r>
            <a:r>
              <a:rPr lang="en-US" altLang="zh-CN" dirty="0"/>
              <a:t>Bilateral Filtering</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27EB9DDC-8734-0E5C-DDCC-F78DFDEC0C00}"/>
              </a:ext>
            </a:extLst>
          </p:cNvPr>
          <p:cNvPicPr>
            <a:picLocks noChangeAspect="1"/>
          </p:cNvPicPr>
          <p:nvPr/>
        </p:nvPicPr>
        <p:blipFill>
          <a:blip r:embed="rId2"/>
          <a:stretch>
            <a:fillRect/>
          </a:stretch>
        </p:blipFill>
        <p:spPr>
          <a:xfrm>
            <a:off x="614476" y="1718458"/>
            <a:ext cx="7339781" cy="3421084"/>
          </a:xfrm>
          <a:prstGeom prst="rect">
            <a:avLst/>
          </a:prstGeom>
        </p:spPr>
      </p:pic>
      <p:sp>
        <p:nvSpPr>
          <p:cNvPr id="5" name="文本框 4">
            <a:extLst>
              <a:ext uri="{FF2B5EF4-FFF2-40B4-BE49-F238E27FC236}">
                <a16:creationId xmlns:a16="http://schemas.microsoft.com/office/drawing/2014/main" id="{D3CB1883-F0FA-56C6-F26B-9F8D40DAF465}"/>
              </a:ext>
            </a:extLst>
          </p:cNvPr>
          <p:cNvSpPr txBox="1"/>
          <p:nvPr/>
        </p:nvSpPr>
        <p:spPr>
          <a:xfrm>
            <a:off x="8112557" y="1324050"/>
            <a:ext cx="3913632" cy="3693319"/>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solidFill>
                  <a:srgbClr val="7030A0"/>
                </a:solidFill>
              </a:rPr>
              <a:t>亮度映射</a:t>
            </a:r>
            <a:endParaRPr lang="en-US" altLang="zh-CN" b="1" dirty="0">
              <a:solidFill>
                <a:srgbClr val="7030A0"/>
              </a:solidFill>
            </a:endParaRPr>
          </a:p>
          <a:p>
            <a:pPr marL="742950" lvl="1" indent="-285750">
              <a:buFont typeface="Arial" panose="020B0604020202020204" pitchFamily="34" charset="0"/>
              <a:buChar char="•"/>
            </a:pPr>
            <a:r>
              <a:rPr lang="zh-CN" altLang="en-US" dirty="0"/>
              <a:t>对图片进行</a:t>
            </a:r>
            <a:r>
              <a:rPr lang="zh-CN" altLang="en-US" b="1" dirty="0">
                <a:solidFill>
                  <a:srgbClr val="7030A0"/>
                </a:solidFill>
              </a:rPr>
              <a:t>分层</a:t>
            </a:r>
            <a:r>
              <a:rPr lang="zh-CN" altLang="en-US" dirty="0"/>
              <a:t>：主要为亮度变化信息的基础层（</a:t>
            </a:r>
            <a:r>
              <a:rPr lang="en-US" altLang="zh-CN" dirty="0"/>
              <a:t>base</a:t>
            </a:r>
            <a:r>
              <a:rPr lang="zh-CN" altLang="en-US" dirty="0"/>
              <a:t>），和包含高频纹理的细节层（</a:t>
            </a:r>
            <a:r>
              <a:rPr lang="en-US" altLang="zh-CN" dirty="0"/>
              <a:t>detail</a:t>
            </a:r>
            <a:r>
              <a:rPr lang="zh-CN" altLang="en-US" dirty="0"/>
              <a:t>）</a:t>
            </a:r>
            <a:endParaRPr lang="en-US" altLang="zh-CN" dirty="0"/>
          </a:p>
          <a:p>
            <a:pPr marL="742950" lvl="1" indent="-285750">
              <a:buFont typeface="Arial" panose="020B0604020202020204" pitchFamily="34" charset="0"/>
              <a:buChar char="•"/>
            </a:pPr>
            <a:r>
              <a:rPr lang="zh-CN" altLang="en-US" dirty="0"/>
              <a:t>在压缩的时候，只需要对基础层做</a:t>
            </a:r>
            <a:r>
              <a:rPr lang="zh-CN" altLang="en-US" b="1" dirty="0">
                <a:solidFill>
                  <a:srgbClr val="7030A0"/>
                </a:solidFill>
              </a:rPr>
              <a:t>对比度压缩</a:t>
            </a:r>
            <a:r>
              <a:rPr lang="zh-CN" altLang="en-US" dirty="0"/>
              <a:t>，压缩之后的基础层再和原来的细节层相加，</a:t>
            </a:r>
            <a:r>
              <a:rPr lang="zh-CN" altLang="en-US" dirty="0">
                <a:solidFill>
                  <a:srgbClr val="7030A0"/>
                </a:solidFill>
              </a:rPr>
              <a:t>得到保留了细节信息</a:t>
            </a:r>
            <a:r>
              <a:rPr lang="zh-CN" altLang="en-US" dirty="0"/>
              <a:t>的低动态范围图像</a:t>
            </a:r>
            <a:endParaRPr lang="en-US" altLang="zh-CN" dirty="0"/>
          </a:p>
          <a:p>
            <a:pPr marL="285750" indent="-285750">
              <a:buFont typeface="Arial" panose="020B0604020202020204" pitchFamily="34" charset="0"/>
              <a:buChar char="•"/>
            </a:pPr>
            <a:r>
              <a:rPr lang="zh-CN" altLang="en-US" b="1" dirty="0">
                <a:solidFill>
                  <a:srgbClr val="7030A0"/>
                </a:solidFill>
              </a:rPr>
              <a:t>色彩变换</a:t>
            </a:r>
            <a:r>
              <a:rPr lang="zh-CN" altLang="en-US" dirty="0"/>
              <a:t>：</a:t>
            </a:r>
            <a:r>
              <a:rPr lang="en-US" altLang="zh-CN" dirty="0"/>
              <a:t>(Intensity)</a:t>
            </a:r>
            <a:r>
              <a:rPr lang="zh-CN" altLang="en-US" dirty="0"/>
              <a:t>亮度</a:t>
            </a:r>
            <a:r>
              <a:rPr lang="en-US" altLang="zh-CN" dirty="0"/>
              <a:t>/</a:t>
            </a:r>
            <a:r>
              <a:rPr lang="zh-CN" altLang="en-US" dirty="0"/>
              <a:t>强度变化后，根据亮度的</a:t>
            </a:r>
            <a:r>
              <a:rPr lang="en-US" altLang="zh-CN" dirty="0"/>
              <a:t>input</a:t>
            </a:r>
            <a:r>
              <a:rPr lang="zh-CN" altLang="en-US" dirty="0"/>
              <a:t>与</a:t>
            </a:r>
            <a:r>
              <a:rPr lang="en-US" altLang="zh-CN" dirty="0"/>
              <a:t>output,</a:t>
            </a:r>
            <a:r>
              <a:rPr lang="zh-CN" altLang="en-US" dirty="0"/>
              <a:t>对颜色通道</a:t>
            </a:r>
            <a:r>
              <a:rPr lang="en-US" altLang="zh-CN" dirty="0"/>
              <a:t>(R, G, B)</a:t>
            </a:r>
            <a:r>
              <a:rPr lang="zh-CN" altLang="en-US" dirty="0"/>
              <a:t>进行比例映射</a:t>
            </a:r>
          </a:p>
        </p:txBody>
      </p:sp>
    </p:spTree>
    <p:extLst>
      <p:ext uri="{BB962C8B-B14F-4D97-AF65-F5344CB8AC3E}">
        <p14:creationId xmlns:p14="http://schemas.microsoft.com/office/powerpoint/2010/main" val="3329861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局部映射</a:t>
            </a:r>
            <a:r>
              <a:rPr lang="en-US" altLang="zh-CN" dirty="0"/>
              <a:t>:</a:t>
            </a:r>
            <a:r>
              <a:rPr lang="zh-CN" altLang="en-US" dirty="0"/>
              <a:t>基于双边滤波</a:t>
            </a:r>
            <a:r>
              <a:rPr lang="en-US" altLang="zh-CN" dirty="0"/>
              <a:t>Bilateral Filtering</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BA675380-93E8-7043-3AC2-E9C7548CA992}"/>
              </a:ext>
            </a:extLst>
          </p:cNvPr>
          <p:cNvSpPr txBox="1"/>
          <p:nvPr/>
        </p:nvSpPr>
        <p:spPr>
          <a:xfrm>
            <a:off x="182924" y="2690336"/>
            <a:ext cx="11826151" cy="1477328"/>
          </a:xfrm>
          <a:prstGeom prst="rect">
            <a:avLst/>
          </a:prstGeom>
          <a:noFill/>
        </p:spPr>
        <p:txBody>
          <a:bodyPr wrap="square" rtlCol="0">
            <a:spAutoFit/>
          </a:bodyPr>
          <a:lstStyle/>
          <a:p>
            <a:pPr marL="342900" indent="-342900">
              <a:buFont typeface="+mj-lt"/>
              <a:buAutoNum type="arabicPeriod"/>
            </a:pPr>
            <a:r>
              <a:rPr lang="zh-CN" altLang="en-US" dirty="0"/>
              <a:t>用双边滤波算子与原图做卷积 </a:t>
            </a:r>
            <a:r>
              <a:rPr lang="en-US" altLang="zh-CN" dirty="0"/>
              <a:t>(</a:t>
            </a:r>
            <a:r>
              <a:rPr lang="zh-CN" altLang="en-US" dirty="0"/>
              <a:t>调用 </a:t>
            </a:r>
            <a:r>
              <a:rPr lang="en-US" altLang="zh-CN" dirty="0"/>
              <a:t>Bilateral </a:t>
            </a:r>
            <a:r>
              <a:rPr lang="zh-CN" altLang="en-US" dirty="0"/>
              <a:t>函数</a:t>
            </a:r>
            <a:r>
              <a:rPr lang="en-US" altLang="zh-CN" dirty="0"/>
              <a:t>)</a:t>
            </a:r>
            <a:r>
              <a:rPr lang="zh-CN" altLang="en-US" dirty="0"/>
              <a:t>，卷积后的得到图像作为</a:t>
            </a:r>
            <a:r>
              <a:rPr lang="zh-CN" altLang="en-US" b="1" dirty="0"/>
              <a:t>基础层</a:t>
            </a:r>
            <a:r>
              <a:rPr lang="en-US" altLang="zh-CN" b="1" dirty="0"/>
              <a:t>Base</a:t>
            </a:r>
            <a:r>
              <a:rPr lang="zh-CN" altLang="en-US" dirty="0"/>
              <a:t>，原图减去基础层作为</a:t>
            </a:r>
            <a:r>
              <a:rPr lang="zh-CN" altLang="en-US" b="1" dirty="0"/>
              <a:t>细节层</a:t>
            </a:r>
            <a:r>
              <a:rPr lang="en-US" altLang="zh-CN" b="1" dirty="0"/>
              <a:t>Detail</a:t>
            </a:r>
            <a:r>
              <a:rPr lang="en-US" altLang="zh-CN" dirty="0"/>
              <a:t>. </a:t>
            </a:r>
          </a:p>
          <a:p>
            <a:pPr marL="342900" indent="-342900">
              <a:buFont typeface="+mj-lt"/>
              <a:buAutoNum type="arabicPeriod"/>
            </a:pPr>
            <a:r>
              <a:rPr lang="zh-CN" altLang="en-US" dirty="0"/>
              <a:t>对基础层</a:t>
            </a:r>
            <a:r>
              <a:rPr lang="en-US" altLang="zh-CN" dirty="0"/>
              <a:t>(Base)</a:t>
            </a:r>
            <a:r>
              <a:rPr lang="zh-CN" altLang="en-US" dirty="0"/>
              <a:t>做</a:t>
            </a:r>
            <a:r>
              <a:rPr lang="zh-CN" altLang="en-US" b="1" dirty="0"/>
              <a:t>对比度压缩</a:t>
            </a:r>
            <a:r>
              <a:rPr lang="en-US" altLang="zh-CN" dirty="0"/>
              <a:t>. </a:t>
            </a:r>
            <a:r>
              <a:rPr lang="zh-CN" altLang="en-US" dirty="0"/>
              <a:t>设定压缩因子 </a:t>
            </a:r>
            <a:r>
              <a:rPr lang="en-US" altLang="zh-CN" dirty="0"/>
              <a:t>factor = contrast/(max(log Base)− max(log Detail)).</a:t>
            </a:r>
          </a:p>
          <a:p>
            <a:pPr marL="342900" indent="-342900">
              <a:buFont typeface="+mj-lt"/>
              <a:buAutoNum type="arabicPeriod"/>
            </a:pPr>
            <a:r>
              <a:rPr lang="zh-CN" altLang="en-US" b="1" dirty="0"/>
              <a:t>压缩之后</a:t>
            </a:r>
            <a:r>
              <a:rPr lang="zh-CN" altLang="en-US" dirty="0"/>
              <a:t>的基础层再和原来的细节层相加</a:t>
            </a:r>
            <a:r>
              <a:rPr lang="en-US" altLang="zh-CN" dirty="0"/>
              <a:t>,log(</a:t>
            </a:r>
            <a:r>
              <a:rPr lang="en-US" altLang="zh-CN" dirty="0" err="1"/>
              <a:t>Output_Intensity</a:t>
            </a:r>
            <a:r>
              <a:rPr lang="en-US" altLang="zh-CN" dirty="0"/>
              <a:t>) = factor ∗ log(Base) + log(Detail). 【</a:t>
            </a:r>
            <a:r>
              <a:rPr lang="zh-CN" altLang="en-US" dirty="0"/>
              <a:t>对</a:t>
            </a:r>
            <a:r>
              <a:rPr lang="zh-CN" altLang="en-US" b="1" dirty="0">
                <a:solidFill>
                  <a:srgbClr val="7030A0"/>
                </a:solidFill>
              </a:rPr>
              <a:t>对数操作</a:t>
            </a:r>
            <a:r>
              <a:rPr lang="en-US" altLang="zh-CN" dirty="0"/>
              <a:t>】</a:t>
            </a:r>
          </a:p>
          <a:p>
            <a:pPr marL="342900" indent="-342900">
              <a:buFont typeface="+mj-lt"/>
              <a:buAutoNum type="arabicPeriod"/>
            </a:pPr>
            <a:r>
              <a:rPr lang="zh-CN" altLang="en-US" dirty="0"/>
              <a:t>获得</a:t>
            </a:r>
            <a:r>
              <a:rPr lang="en-US" altLang="zh-CN" dirty="0" err="1"/>
              <a:t>Output_Intensity</a:t>
            </a:r>
            <a:r>
              <a:rPr lang="zh-CN" altLang="en-US" dirty="0"/>
              <a:t>后，</a:t>
            </a:r>
            <a:r>
              <a:rPr lang="en-US" altLang="zh-CN" dirty="0"/>
              <a:t>color=color*</a:t>
            </a:r>
            <a:r>
              <a:rPr lang="en-US" altLang="zh-CN" dirty="0" err="1"/>
              <a:t>Output_Intensity</a:t>
            </a:r>
            <a:r>
              <a:rPr lang="en-US" altLang="zh-CN" dirty="0"/>
              <a:t>/</a:t>
            </a:r>
            <a:r>
              <a:rPr lang="en-US" altLang="zh-CN" dirty="0" err="1"/>
              <a:t>Input_Intensity</a:t>
            </a:r>
            <a:endParaRPr lang="zh-CN" altLang="en-US" dirty="0"/>
          </a:p>
        </p:txBody>
      </p:sp>
      <p:sp>
        <p:nvSpPr>
          <p:cNvPr id="6" name="文本框 5">
            <a:extLst>
              <a:ext uri="{FF2B5EF4-FFF2-40B4-BE49-F238E27FC236}">
                <a16:creationId xmlns:a16="http://schemas.microsoft.com/office/drawing/2014/main" id="{63FCEB5A-72F1-5ABC-E9A0-B2A30B9372DE}"/>
              </a:ext>
            </a:extLst>
          </p:cNvPr>
          <p:cNvSpPr txBox="1"/>
          <p:nvPr/>
        </p:nvSpPr>
        <p:spPr>
          <a:xfrm>
            <a:off x="365849" y="1124205"/>
            <a:ext cx="10965485" cy="923330"/>
          </a:xfrm>
          <a:prstGeom prst="rect">
            <a:avLst/>
          </a:prstGeom>
          <a:noFill/>
        </p:spPr>
        <p:txBody>
          <a:bodyPr wrap="square" rtlCol="0">
            <a:spAutoFit/>
          </a:bodyPr>
          <a:lstStyle/>
          <a:p>
            <a:r>
              <a:rPr lang="zh-CN" altLang="en-US" b="1" dirty="0"/>
              <a:t>具体压缩方法：</a:t>
            </a:r>
            <a:endParaRPr lang="en-US" altLang="zh-CN" b="1" dirty="0"/>
          </a:p>
          <a:p>
            <a:r>
              <a:rPr lang="zh-CN" altLang="en-US" b="1" dirty="0"/>
              <a:t>原来的 </a:t>
            </a:r>
            <a:r>
              <a:rPr lang="en-US" altLang="zh-CN" b="1" dirty="0"/>
              <a:t>HDR </a:t>
            </a:r>
            <a:r>
              <a:rPr lang="zh-CN" altLang="en-US" b="1" dirty="0"/>
              <a:t>图像</a:t>
            </a:r>
            <a:r>
              <a:rPr lang="en-US" altLang="zh-CN" b="1" dirty="0"/>
              <a:t>= 1.0 * </a:t>
            </a:r>
            <a:r>
              <a:rPr lang="zh-CN" altLang="en-US" b="1" dirty="0"/>
              <a:t>基础层 </a:t>
            </a:r>
            <a:r>
              <a:rPr lang="en-US" altLang="zh-CN" b="1" dirty="0"/>
              <a:t>+ 1.0 * </a:t>
            </a:r>
            <a:r>
              <a:rPr lang="zh-CN" altLang="en-US" b="1" dirty="0"/>
              <a:t>细节层</a:t>
            </a:r>
          </a:p>
          <a:p>
            <a:r>
              <a:rPr lang="zh-CN" altLang="en-US" b="1" dirty="0"/>
              <a:t>压缩的 </a:t>
            </a:r>
            <a:r>
              <a:rPr lang="en-US" altLang="zh-CN" b="1" dirty="0"/>
              <a:t>HDR </a:t>
            </a:r>
            <a:r>
              <a:rPr lang="zh-CN" altLang="en-US" b="1" dirty="0"/>
              <a:t>图像 </a:t>
            </a:r>
            <a:r>
              <a:rPr lang="en-US" altLang="zh-CN" b="1" dirty="0"/>
              <a:t>= factor * </a:t>
            </a:r>
            <a:r>
              <a:rPr lang="zh-CN" altLang="en-US" b="1" dirty="0"/>
              <a:t>基础层 </a:t>
            </a:r>
            <a:r>
              <a:rPr lang="en-US" altLang="zh-CN" b="1" dirty="0"/>
              <a:t>+ 1.0 * </a:t>
            </a:r>
            <a:r>
              <a:rPr lang="zh-CN" altLang="en-US" b="1" dirty="0"/>
              <a:t>细节层</a:t>
            </a:r>
          </a:p>
        </p:txBody>
      </p:sp>
    </p:spTree>
    <p:extLst>
      <p:ext uri="{BB962C8B-B14F-4D97-AF65-F5344CB8AC3E}">
        <p14:creationId xmlns:p14="http://schemas.microsoft.com/office/powerpoint/2010/main" val="278763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局部映射</a:t>
            </a:r>
            <a:r>
              <a:rPr lang="en-US" altLang="zh-CN" dirty="0"/>
              <a:t>:</a:t>
            </a:r>
            <a:r>
              <a:rPr lang="zh-CN" altLang="en-US" dirty="0"/>
              <a:t>基于双边滤波</a:t>
            </a:r>
            <a:r>
              <a:rPr lang="en-US" altLang="zh-CN" dirty="0"/>
              <a:t>Bilateral Filtering</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58B5F92B-DDEF-1785-0289-8BF8693F9C10}"/>
              </a:ext>
            </a:extLst>
          </p:cNvPr>
          <p:cNvPicPr>
            <a:picLocks noChangeAspect="1"/>
          </p:cNvPicPr>
          <p:nvPr/>
        </p:nvPicPr>
        <p:blipFill>
          <a:blip r:embed="rId3"/>
          <a:stretch>
            <a:fillRect/>
          </a:stretch>
        </p:blipFill>
        <p:spPr>
          <a:xfrm>
            <a:off x="1230140" y="977694"/>
            <a:ext cx="9537836" cy="4681520"/>
          </a:xfrm>
          <a:prstGeom prst="rect">
            <a:avLst/>
          </a:prstGeom>
        </p:spPr>
      </p:pic>
      <p:sp>
        <p:nvSpPr>
          <p:cNvPr id="6" name="文本框 5">
            <a:extLst>
              <a:ext uri="{FF2B5EF4-FFF2-40B4-BE49-F238E27FC236}">
                <a16:creationId xmlns:a16="http://schemas.microsoft.com/office/drawing/2014/main" id="{04BFC098-F18E-3AA7-F762-BACBC8B651F2}"/>
              </a:ext>
            </a:extLst>
          </p:cNvPr>
          <p:cNvSpPr txBox="1"/>
          <p:nvPr/>
        </p:nvSpPr>
        <p:spPr>
          <a:xfrm>
            <a:off x="1230140" y="5759078"/>
            <a:ext cx="4623207" cy="369332"/>
          </a:xfrm>
          <a:prstGeom prst="rect">
            <a:avLst/>
          </a:prstGeom>
          <a:noFill/>
        </p:spPr>
        <p:txBody>
          <a:bodyPr wrap="square" rtlCol="0">
            <a:spAutoFit/>
          </a:bodyPr>
          <a:lstStyle/>
          <a:p>
            <a:r>
              <a:rPr lang="zh-CN" altLang="en-US" b="1" i="0" dirty="0">
                <a:solidFill>
                  <a:srgbClr val="FF0000"/>
                </a:solidFill>
                <a:effectLst/>
                <a:highlight>
                  <a:srgbClr val="FFFFFF"/>
                </a:highlight>
                <a:latin typeface="Helvetica Neue"/>
              </a:rPr>
              <a:t>我设计了作业来帮助大家实现这些算法</a:t>
            </a:r>
            <a:endParaRPr lang="zh-CN" altLang="en-US" dirty="0">
              <a:solidFill>
                <a:srgbClr val="FF0000"/>
              </a:solidFill>
            </a:endParaRPr>
          </a:p>
        </p:txBody>
      </p:sp>
    </p:spTree>
    <p:extLst>
      <p:ext uri="{BB962C8B-B14F-4D97-AF65-F5344CB8AC3E}">
        <p14:creationId xmlns:p14="http://schemas.microsoft.com/office/powerpoint/2010/main" val="286254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局部映射</a:t>
            </a:r>
            <a:r>
              <a:rPr lang="en-US" altLang="zh-CN" dirty="0"/>
              <a:t>:</a:t>
            </a:r>
            <a:r>
              <a:rPr lang="zh-CN" altLang="en-US" dirty="0"/>
              <a:t>梯度色调映射</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42719C3B-0D63-463F-8433-A7B039B0B4B9}"/>
              </a:ext>
            </a:extLst>
          </p:cNvPr>
          <p:cNvPicPr>
            <a:picLocks noChangeAspect="1"/>
          </p:cNvPicPr>
          <p:nvPr/>
        </p:nvPicPr>
        <p:blipFill>
          <a:blip r:embed="rId2"/>
          <a:stretch>
            <a:fillRect/>
          </a:stretch>
        </p:blipFill>
        <p:spPr>
          <a:xfrm>
            <a:off x="1192378" y="1406492"/>
            <a:ext cx="9495130" cy="4506163"/>
          </a:xfrm>
          <a:prstGeom prst="rect">
            <a:avLst/>
          </a:prstGeom>
        </p:spPr>
      </p:pic>
    </p:spTree>
    <p:extLst>
      <p:ext uri="{BB962C8B-B14F-4D97-AF65-F5344CB8AC3E}">
        <p14:creationId xmlns:p14="http://schemas.microsoft.com/office/powerpoint/2010/main" val="1929481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介绍</a:t>
            </a:r>
            <a:r>
              <a:rPr lang="en-US" altLang="zh-CN" dirty="0"/>
              <a:t>:LDR-Low Dynamic Range</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3" name="图片 2">
            <a:extLst>
              <a:ext uri="{FF2B5EF4-FFF2-40B4-BE49-F238E27FC236}">
                <a16:creationId xmlns:a16="http://schemas.microsoft.com/office/drawing/2014/main" id="{B59A0A23-3E0B-C9B1-D735-323FEBE3BF94}"/>
              </a:ext>
            </a:extLst>
          </p:cNvPr>
          <p:cNvPicPr>
            <a:picLocks noChangeAspect="1"/>
          </p:cNvPicPr>
          <p:nvPr/>
        </p:nvPicPr>
        <p:blipFill>
          <a:blip r:embed="rId2"/>
          <a:stretch>
            <a:fillRect/>
          </a:stretch>
        </p:blipFill>
        <p:spPr>
          <a:xfrm>
            <a:off x="881839" y="984786"/>
            <a:ext cx="5969370" cy="2462365"/>
          </a:xfrm>
          <a:prstGeom prst="rect">
            <a:avLst/>
          </a:prstGeom>
        </p:spPr>
      </p:pic>
      <p:pic>
        <p:nvPicPr>
          <p:cNvPr id="6" name="图片 5">
            <a:extLst>
              <a:ext uri="{FF2B5EF4-FFF2-40B4-BE49-F238E27FC236}">
                <a16:creationId xmlns:a16="http://schemas.microsoft.com/office/drawing/2014/main" id="{83771A85-0A03-79D3-8014-BF4B9D13F330}"/>
              </a:ext>
            </a:extLst>
          </p:cNvPr>
          <p:cNvPicPr>
            <a:picLocks noChangeAspect="1"/>
          </p:cNvPicPr>
          <p:nvPr/>
        </p:nvPicPr>
        <p:blipFill>
          <a:blip r:embed="rId3"/>
          <a:stretch>
            <a:fillRect/>
          </a:stretch>
        </p:blipFill>
        <p:spPr>
          <a:xfrm>
            <a:off x="815740" y="3755004"/>
            <a:ext cx="5969370" cy="2462365"/>
          </a:xfrm>
          <a:prstGeom prst="rect">
            <a:avLst/>
          </a:prstGeom>
        </p:spPr>
      </p:pic>
      <p:sp>
        <p:nvSpPr>
          <p:cNvPr id="8" name="文本框 7">
            <a:extLst>
              <a:ext uri="{FF2B5EF4-FFF2-40B4-BE49-F238E27FC236}">
                <a16:creationId xmlns:a16="http://schemas.microsoft.com/office/drawing/2014/main" id="{B2B42E04-CE63-736F-E58D-406C9AC6593A}"/>
              </a:ext>
            </a:extLst>
          </p:cNvPr>
          <p:cNvSpPr txBox="1"/>
          <p:nvPr/>
        </p:nvSpPr>
        <p:spPr>
          <a:xfrm>
            <a:off x="7896347" y="2758135"/>
            <a:ext cx="3866495" cy="1200329"/>
          </a:xfrm>
          <a:prstGeom prst="rect">
            <a:avLst/>
          </a:prstGeom>
          <a:noFill/>
        </p:spPr>
        <p:txBody>
          <a:bodyPr wrap="square">
            <a:spAutoFit/>
          </a:bodyPr>
          <a:lstStyle/>
          <a:p>
            <a:r>
              <a:rPr lang="zh-CN" altLang="en-US" dirty="0"/>
              <a:t>无论是在高亮度情况下还是在低亮度情况下，数码相机成像的动态范围都只是典型自然场景的动态范围的很小一部分</a:t>
            </a:r>
          </a:p>
        </p:txBody>
      </p:sp>
    </p:spTree>
    <p:extLst>
      <p:ext uri="{BB962C8B-B14F-4D97-AF65-F5344CB8AC3E}">
        <p14:creationId xmlns:p14="http://schemas.microsoft.com/office/powerpoint/2010/main" val="234849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局部映射</a:t>
            </a:r>
            <a:r>
              <a:rPr lang="en-US" altLang="zh-CN" dirty="0"/>
              <a:t>:</a:t>
            </a:r>
            <a:r>
              <a:rPr lang="zh-CN" altLang="en-US" dirty="0"/>
              <a:t>结果对比</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071033BB-AA7A-95DC-4B27-4E53C3A8F932}"/>
              </a:ext>
            </a:extLst>
          </p:cNvPr>
          <p:cNvPicPr>
            <a:picLocks noChangeAspect="1"/>
          </p:cNvPicPr>
          <p:nvPr/>
        </p:nvPicPr>
        <p:blipFill>
          <a:blip r:embed="rId2"/>
          <a:stretch>
            <a:fillRect/>
          </a:stretch>
        </p:blipFill>
        <p:spPr>
          <a:xfrm>
            <a:off x="2489436" y="1105110"/>
            <a:ext cx="6585985" cy="5125280"/>
          </a:xfrm>
          <a:prstGeom prst="rect">
            <a:avLst/>
          </a:prstGeom>
        </p:spPr>
      </p:pic>
    </p:spTree>
    <p:extLst>
      <p:ext uri="{BB962C8B-B14F-4D97-AF65-F5344CB8AC3E}">
        <p14:creationId xmlns:p14="http://schemas.microsoft.com/office/powerpoint/2010/main" val="3614830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5" y="400839"/>
            <a:ext cx="9238919" cy="462360"/>
          </a:xfrm>
        </p:spPr>
        <p:txBody>
          <a:bodyPr/>
          <a:lstStyle/>
          <a:p>
            <a:r>
              <a:rPr lang="en-US" altLang="zh-CN" dirty="0"/>
              <a:t>Tone</a:t>
            </a:r>
            <a:r>
              <a:rPr lang="zh-CN" altLang="en-US" dirty="0"/>
              <a:t> </a:t>
            </a:r>
            <a:r>
              <a:rPr lang="en-US" altLang="zh-CN" dirty="0"/>
              <a:t>Mapping: MATLAB</a:t>
            </a:r>
            <a:r>
              <a:rPr lang="zh-CN" altLang="en-US" dirty="0"/>
              <a:t>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14" name="图片 13">
            <a:extLst>
              <a:ext uri="{FF2B5EF4-FFF2-40B4-BE49-F238E27FC236}">
                <a16:creationId xmlns:a16="http://schemas.microsoft.com/office/drawing/2014/main" id="{2F4BEF64-C895-520C-6C58-148A5DB11180}"/>
              </a:ext>
            </a:extLst>
          </p:cNvPr>
          <p:cNvPicPr>
            <a:picLocks noChangeAspect="1"/>
          </p:cNvPicPr>
          <p:nvPr/>
        </p:nvPicPr>
        <p:blipFill>
          <a:blip r:embed="rId3"/>
          <a:stretch>
            <a:fillRect/>
          </a:stretch>
        </p:blipFill>
        <p:spPr>
          <a:xfrm>
            <a:off x="8081048" y="1626038"/>
            <a:ext cx="3729725" cy="724001"/>
          </a:xfrm>
          <a:prstGeom prst="rect">
            <a:avLst/>
          </a:prstGeom>
        </p:spPr>
      </p:pic>
      <p:sp>
        <p:nvSpPr>
          <p:cNvPr id="16" name="文本框 15">
            <a:extLst>
              <a:ext uri="{FF2B5EF4-FFF2-40B4-BE49-F238E27FC236}">
                <a16:creationId xmlns:a16="http://schemas.microsoft.com/office/drawing/2014/main" id="{30DA8F07-9724-2023-D49A-676FD54F9652}"/>
              </a:ext>
            </a:extLst>
          </p:cNvPr>
          <p:cNvSpPr txBox="1"/>
          <p:nvPr/>
        </p:nvSpPr>
        <p:spPr>
          <a:xfrm>
            <a:off x="263524" y="1110140"/>
            <a:ext cx="7817524"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rgbClr val="FF0000"/>
                </a:solidFill>
                <a:effectLst/>
                <a:uLnTx/>
                <a:uFillTx/>
                <a:latin typeface="OPPOSans R"/>
                <a:cs typeface="+mn-cs"/>
              </a:rPr>
              <a:t>tonemap</a:t>
            </a:r>
            <a:r>
              <a:rPr kumimoji="0" lang="en-US" altLang="zh-CN" sz="1800" b="0" i="0" u="none" strike="noStrike" kern="1200" cap="none" spc="0" normalizeH="0" baseline="0" noProof="0" dirty="0">
                <a:ln>
                  <a:noFill/>
                </a:ln>
                <a:solidFill>
                  <a:prstClr val="black"/>
                </a:solidFill>
                <a:effectLst/>
                <a:uLnTx/>
                <a:uFillTx/>
                <a:latin typeface="OPPOSans R"/>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OPPOSans R"/>
                <a:cs typeface="+mn-cs"/>
              </a:rPr>
              <a:t>Name-Value: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OPPOSans R"/>
                <a:cs typeface="+mn-cs"/>
              </a:rPr>
              <a:t>‘</a:t>
            </a:r>
            <a:r>
              <a:rPr kumimoji="0" lang="en-US" altLang="zh-CN" sz="1800" b="0" i="0" u="none" strike="noStrike" kern="1200" cap="none" spc="0" normalizeH="0" baseline="0" noProof="0" dirty="0" err="1">
                <a:ln>
                  <a:noFill/>
                </a:ln>
                <a:solidFill>
                  <a:srgbClr val="FF0000"/>
                </a:solidFill>
                <a:effectLst/>
                <a:uLnTx/>
                <a:uFillTx/>
                <a:latin typeface="OPPOSans R"/>
                <a:cs typeface="+mn-cs"/>
              </a:rPr>
              <a:t>AdjustLightness</a:t>
            </a:r>
            <a:r>
              <a:rPr kumimoji="0" lang="en-US" altLang="zh-CN" sz="1800" b="0" i="0" u="none" strike="noStrike" kern="1200" cap="none" spc="0" normalizeH="0" baseline="0" noProof="0" dirty="0">
                <a:ln>
                  <a:noFill/>
                </a:ln>
                <a:solidFill>
                  <a:prstClr val="black"/>
                </a:solidFill>
                <a:effectLst/>
                <a:uLnTx/>
                <a:uFillTx/>
                <a:latin typeface="OPPOSans R"/>
                <a:cs typeface="+mn-cs"/>
              </a:rPr>
              <a:t>’ </a:t>
            </a:r>
            <a:r>
              <a:rPr kumimoji="0" lang="zh-CN" altLang="en-US" sz="1800" b="0" i="0" u="none" strike="noStrike" kern="1200" cap="none" spc="0" normalizeH="0" baseline="0" noProof="0" dirty="0">
                <a:ln>
                  <a:noFill/>
                </a:ln>
                <a:solidFill>
                  <a:prstClr val="black"/>
                </a:solidFill>
                <a:effectLst/>
                <a:uLnTx/>
                <a:uFillTx/>
                <a:latin typeface="OPPOSans R"/>
                <a:cs typeface="+mn-cs"/>
              </a:rPr>
              <a:t>渲染图像的整体亮度</a:t>
            </a:r>
            <a:r>
              <a:rPr kumimoji="0" lang="en-US" altLang="zh-CN" sz="1800" b="0" i="0" u="none" strike="noStrike" kern="1200" cap="none" spc="0" normalizeH="0" baseline="0" noProof="0" dirty="0">
                <a:ln>
                  <a:noFill/>
                </a:ln>
                <a:solidFill>
                  <a:prstClr val="black"/>
                </a:solidFill>
                <a:effectLst/>
                <a:uLnTx/>
                <a:uFillTx/>
                <a:latin typeface="OPPOSans R"/>
                <a:cs typeface="+mn-cs"/>
              </a:rPr>
              <a:t>,</a:t>
            </a:r>
            <a:r>
              <a:rPr kumimoji="0" lang="zh-CN" altLang="en-US" sz="1800" b="0" i="0" u="none" strike="noStrike" kern="1200" cap="none" spc="0" normalizeH="0" baseline="0" noProof="0" dirty="0">
                <a:ln>
                  <a:noFill/>
                </a:ln>
                <a:solidFill>
                  <a:prstClr val="black"/>
                </a:solidFill>
                <a:effectLst/>
                <a:highlight>
                  <a:srgbClr val="FFFFFF"/>
                </a:highlight>
                <a:uLnTx/>
                <a:uFillTx/>
                <a:latin typeface="-apple-system"/>
                <a:cs typeface="+mn-cs"/>
              </a:rPr>
              <a:t>指定为双元素向量。向量形式为</a:t>
            </a:r>
            <a:r>
              <a:rPr kumimoji="0" lang="en-US" altLang="zh-CN" sz="1800" b="0" i="0" u="none" strike="noStrike" kern="1200" cap="none" spc="0" normalizeH="0" baseline="0" noProof="0" dirty="0">
                <a:ln>
                  <a:noFill/>
                </a:ln>
                <a:solidFill>
                  <a:prstClr val="black"/>
                </a:solidFill>
                <a:effectLst/>
                <a:highlight>
                  <a:srgbClr val="FFFFFF"/>
                </a:highlight>
                <a:uLnTx/>
                <a:uFillTx/>
                <a:latin typeface="-apple-system"/>
                <a:cs typeface="+mn-cs"/>
              </a:rPr>
              <a:t>[low high]</a:t>
            </a:r>
            <a:r>
              <a:rPr kumimoji="0" lang="zh-CN" altLang="en-US" sz="1800" b="0" i="0" u="none" strike="noStrike" kern="1200" cap="none" spc="0" normalizeH="0" baseline="0" noProof="0" dirty="0">
                <a:ln>
                  <a:noFill/>
                </a:ln>
                <a:solidFill>
                  <a:prstClr val="black"/>
                </a:solidFill>
                <a:effectLst/>
                <a:highlight>
                  <a:srgbClr val="FFFFFF"/>
                </a:highlight>
                <a:uLnTx/>
                <a:uFillTx/>
                <a:latin typeface="-apple-system"/>
                <a:cs typeface="+mn-cs"/>
              </a:rPr>
              <a:t>，其中低和高是低动态范围图像的亮度值，在范围（</a:t>
            </a:r>
            <a:r>
              <a:rPr kumimoji="0" lang="en-US" altLang="zh-CN" sz="1800" b="0" i="0" u="none" strike="noStrike" kern="1200" cap="none" spc="0" normalizeH="0" baseline="0" noProof="0" dirty="0">
                <a:ln>
                  <a:noFill/>
                </a:ln>
                <a:solidFill>
                  <a:prstClr val="black"/>
                </a:solidFill>
                <a:effectLst/>
                <a:highlight>
                  <a:srgbClr val="FFFFFF"/>
                </a:highlight>
                <a:uLnTx/>
                <a:uFillTx/>
                <a:latin typeface="-apple-system"/>
                <a:cs typeface="+mn-cs"/>
              </a:rPr>
              <a:t>0,1</a:t>
            </a:r>
            <a:r>
              <a:rPr kumimoji="0" lang="zh-CN" altLang="en-US" sz="1800" b="0" i="0" u="none" strike="noStrike" kern="1200" cap="none" spc="0" normalizeH="0" baseline="0" noProof="0" dirty="0">
                <a:ln>
                  <a:noFill/>
                </a:ln>
                <a:solidFill>
                  <a:prstClr val="black"/>
                </a:solidFill>
                <a:effectLst/>
                <a:highlight>
                  <a:srgbClr val="FFFFFF"/>
                </a:highlight>
                <a:uLnTx/>
                <a:uFillTx/>
                <a:latin typeface="-apple-system"/>
                <a:cs typeface="+mn-cs"/>
              </a:rPr>
              <a:t>）内</a:t>
            </a:r>
            <a:endParaRPr kumimoji="0" lang="en-US" altLang="zh-CN" sz="1800" b="0" i="0" u="none" strike="noStrike" kern="1200" cap="none" spc="0" normalizeH="0" baseline="0" noProof="0" dirty="0">
              <a:ln>
                <a:noFill/>
              </a:ln>
              <a:solidFill>
                <a:prstClr val="black"/>
              </a:solidFill>
              <a:effectLst/>
              <a:uLnTx/>
              <a:uFillTx/>
              <a:latin typeface="OPPOSans R"/>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OPPOSans R"/>
                <a:cs typeface="+mn-cs"/>
              </a:rPr>
              <a:t>‘</a:t>
            </a:r>
            <a:r>
              <a:rPr kumimoji="0" lang="en-US" altLang="zh-CN" sz="1800" b="0" i="0" u="none" strike="noStrike" kern="1200" cap="none" spc="0" normalizeH="0" baseline="0" noProof="0" dirty="0" err="1">
                <a:ln>
                  <a:noFill/>
                </a:ln>
                <a:solidFill>
                  <a:srgbClr val="FF0000"/>
                </a:solidFill>
                <a:effectLst/>
                <a:uLnTx/>
                <a:uFillTx/>
                <a:latin typeface="OPPOSans R"/>
                <a:cs typeface="+mn-cs"/>
              </a:rPr>
              <a:t>AdjustSaturation</a:t>
            </a:r>
            <a:r>
              <a:rPr kumimoji="0" lang="en-US" altLang="zh-CN" sz="1800" b="0" i="0" u="none" strike="noStrike" kern="1200" cap="none" spc="0" normalizeH="0" baseline="0" noProof="0" dirty="0">
                <a:ln>
                  <a:noFill/>
                </a:ln>
                <a:solidFill>
                  <a:srgbClr val="FF0000"/>
                </a:solidFill>
                <a:effectLst/>
                <a:uLnTx/>
                <a:uFillTx/>
                <a:latin typeface="OPPOSans R"/>
                <a:cs typeface="+mn-cs"/>
              </a:rPr>
              <a:t>’ </a:t>
            </a:r>
            <a:r>
              <a:rPr kumimoji="0" lang="zh-CN" altLang="en-US" sz="1800" b="0" i="0" u="none" strike="noStrike" kern="1200" cap="none" spc="0" normalizeH="0" baseline="0" noProof="0" dirty="0">
                <a:ln>
                  <a:noFill/>
                </a:ln>
                <a:solidFill>
                  <a:prstClr val="black"/>
                </a:solidFill>
                <a:effectLst/>
                <a:uLnTx/>
                <a:uFillTx/>
                <a:latin typeface="OPPOSans R"/>
                <a:cs typeface="+mn-cs"/>
              </a:rPr>
              <a:t>渲染图像中颜色的饱和度，指定为正标量。默认为</a:t>
            </a:r>
            <a:r>
              <a:rPr kumimoji="0" lang="en-US" altLang="zh-CN" sz="1800" b="0" i="0" u="none" strike="noStrike" kern="1200" cap="none" spc="0" normalizeH="0" baseline="0" noProof="0" dirty="0">
                <a:ln>
                  <a:noFill/>
                </a:ln>
                <a:solidFill>
                  <a:prstClr val="black"/>
                </a:solidFill>
                <a:effectLst/>
                <a:uLnTx/>
                <a:uFillTx/>
                <a:latin typeface="OPPOSans R"/>
                <a:cs typeface="+mn-cs"/>
              </a:rPr>
              <a:t>1</a:t>
            </a:r>
            <a:endParaRPr lang="en-US" altLang="zh-CN" sz="2400" b="1" dirty="0">
              <a:solidFill>
                <a:srgbClr val="FF0000"/>
              </a:solidFill>
            </a:endParaRPr>
          </a:p>
          <a:p>
            <a:r>
              <a:rPr lang="en-US" altLang="zh-CN" sz="2400" b="1" dirty="0" err="1">
                <a:solidFill>
                  <a:srgbClr val="FF0000"/>
                </a:solidFill>
              </a:rPr>
              <a:t>tonefarbman</a:t>
            </a:r>
            <a:r>
              <a:rPr lang="en-US" altLang="zh-CN" dirty="0"/>
              <a:t>:</a:t>
            </a:r>
            <a:r>
              <a:rPr lang="zh-CN" altLang="en-US" dirty="0"/>
              <a:t>使用称为多尺度色调和细节处理的边缘保持分解的过程</a:t>
            </a:r>
            <a:endParaRPr lang="en-US" altLang="zh-CN" dirty="0"/>
          </a:p>
          <a:p>
            <a:r>
              <a:rPr lang="en-US" altLang="zh-CN" dirty="0"/>
              <a:t>Name-Value</a:t>
            </a:r>
            <a:r>
              <a:rPr lang="zh-CN" altLang="en-US" dirty="0"/>
              <a:t>：</a:t>
            </a:r>
            <a:endParaRPr lang="en-US" altLang="zh-CN" dirty="0"/>
          </a:p>
          <a:p>
            <a:pPr marL="285750" indent="-285750">
              <a:buFont typeface="Arial" panose="020B0604020202020204" pitchFamily="34" charset="0"/>
              <a:buChar char="•"/>
            </a:pPr>
            <a:r>
              <a:rPr lang="zh-CN" altLang="en-US" dirty="0"/>
              <a:t>‘</a:t>
            </a:r>
            <a:r>
              <a:rPr lang="en-US" altLang="zh-CN" dirty="0" err="1">
                <a:solidFill>
                  <a:srgbClr val="FF0000"/>
                </a:solidFill>
              </a:rPr>
              <a:t>RangeCompression</a:t>
            </a:r>
            <a:r>
              <a:rPr lang="en-US" altLang="zh-CN" dirty="0"/>
              <a:t>’ </a:t>
            </a:r>
            <a:r>
              <a:rPr lang="zh-CN" altLang="en-US" dirty="0"/>
              <a:t>应用于</a:t>
            </a:r>
            <a:r>
              <a:rPr lang="en-US" altLang="zh-CN" dirty="0"/>
              <a:t>HDR</a:t>
            </a:r>
            <a:r>
              <a:rPr lang="zh-CN" altLang="en-US" dirty="0"/>
              <a:t>图像的动态范围压缩量，取值在</a:t>
            </a:r>
            <a:r>
              <a:rPr lang="en-US" altLang="zh-CN" dirty="0"/>
              <a:t>[0 1]</a:t>
            </a:r>
            <a:r>
              <a:rPr lang="zh-CN" altLang="en-US" dirty="0"/>
              <a:t>之间，默认为</a:t>
            </a:r>
            <a:r>
              <a:rPr lang="en-US" altLang="zh-CN" dirty="0"/>
              <a:t>0.3</a:t>
            </a:r>
            <a:r>
              <a:rPr lang="zh-CN" altLang="en-US" dirty="0"/>
              <a:t>。</a:t>
            </a:r>
            <a:r>
              <a:rPr lang="en-US" altLang="zh-CN" dirty="0"/>
              <a:t>0</a:t>
            </a:r>
            <a:r>
              <a:rPr lang="zh-CN" altLang="en-US" dirty="0"/>
              <a:t>代表最小压缩，</a:t>
            </a:r>
            <a:r>
              <a:rPr lang="en-US" altLang="zh-CN" dirty="0"/>
              <a:t>1</a:t>
            </a:r>
            <a:r>
              <a:rPr lang="zh-CN" altLang="en-US" dirty="0"/>
              <a:t>代表最大压缩。</a:t>
            </a:r>
            <a:endParaRPr lang="en-US" altLang="zh-CN" dirty="0"/>
          </a:p>
          <a:p>
            <a:pPr marL="285750" indent="-285750">
              <a:buFont typeface="Arial" panose="020B0604020202020204" pitchFamily="34" charset="0"/>
              <a:buChar char="•"/>
            </a:pPr>
            <a:r>
              <a:rPr lang="zh-CN" altLang="en-US" dirty="0"/>
              <a:t>‘</a:t>
            </a:r>
            <a:r>
              <a:rPr lang="en-US" altLang="zh-CN" dirty="0">
                <a:solidFill>
                  <a:srgbClr val="FF0000"/>
                </a:solidFill>
              </a:rPr>
              <a:t>Saturation</a:t>
            </a:r>
            <a:r>
              <a:rPr lang="en-US" altLang="zh-CN" dirty="0"/>
              <a:t>’ </a:t>
            </a:r>
            <a:r>
              <a:rPr lang="zh-CN" altLang="en-US" dirty="0"/>
              <a:t>饱和度，建议取值在</a:t>
            </a:r>
            <a:r>
              <a:rPr lang="en-US" altLang="zh-CN" dirty="0"/>
              <a:t>[0 5]</a:t>
            </a:r>
            <a:r>
              <a:rPr lang="zh-CN" altLang="en-US" dirty="0"/>
              <a:t>之间，默认为</a:t>
            </a:r>
            <a:r>
              <a:rPr lang="en-US" altLang="zh-CN" dirty="0"/>
              <a:t>1.6 </a:t>
            </a:r>
          </a:p>
          <a:p>
            <a:pPr marL="285750" indent="-285750">
              <a:buFont typeface="Arial" panose="020B0604020202020204" pitchFamily="34" charset="0"/>
              <a:buChar char="•"/>
            </a:pPr>
            <a:r>
              <a:rPr lang="zh-CN" altLang="en-US" dirty="0"/>
              <a:t>‘</a:t>
            </a:r>
            <a:r>
              <a:rPr lang="en-US" altLang="zh-CN" dirty="0">
                <a:solidFill>
                  <a:srgbClr val="FF0000"/>
                </a:solidFill>
              </a:rPr>
              <a:t>Exposure</a:t>
            </a:r>
            <a:r>
              <a:rPr lang="en-US" altLang="zh-CN" dirty="0"/>
              <a:t>’ </a:t>
            </a:r>
            <a:r>
              <a:rPr lang="zh-CN" altLang="en-US" dirty="0"/>
              <a:t>曝光度，建议取值在</a:t>
            </a:r>
            <a:r>
              <a:rPr lang="en-US" altLang="zh-CN" dirty="0"/>
              <a:t>(0 5]</a:t>
            </a:r>
            <a:r>
              <a:rPr lang="zh-CN" altLang="en-US" dirty="0"/>
              <a:t>之间，默认为</a:t>
            </a:r>
            <a:r>
              <a:rPr lang="en-US" altLang="zh-CN" dirty="0"/>
              <a:t>3</a:t>
            </a:r>
          </a:p>
          <a:p>
            <a:r>
              <a:rPr lang="en-US" altLang="zh-CN" sz="2400" b="1" dirty="0" err="1">
                <a:solidFill>
                  <a:srgbClr val="FF0000"/>
                </a:solidFill>
              </a:rPr>
              <a:t>localtonemap</a:t>
            </a:r>
            <a:r>
              <a:rPr lang="en-US" altLang="zh-CN" dirty="0"/>
              <a:t>:</a:t>
            </a:r>
            <a:r>
              <a:rPr lang="zh-CN" altLang="en-US" dirty="0"/>
              <a:t>在使用色调映射的同时保留局部对比度</a:t>
            </a:r>
            <a:endParaRPr lang="en-US" altLang="zh-CN" dirty="0"/>
          </a:p>
          <a:p>
            <a:r>
              <a:rPr lang="en-US" altLang="zh-CN" dirty="0"/>
              <a:t>Name-Value</a:t>
            </a:r>
            <a:r>
              <a:rPr lang="zh-CN" altLang="en-US" dirty="0"/>
              <a:t>：</a:t>
            </a:r>
            <a:endParaRPr lang="en-US" altLang="zh-CN" dirty="0"/>
          </a:p>
          <a:p>
            <a:pPr marL="285750" indent="-285750">
              <a:buFont typeface="Arial" panose="020B0604020202020204" pitchFamily="34" charset="0"/>
              <a:buChar char="•"/>
            </a:pPr>
            <a:r>
              <a:rPr lang="zh-CN" altLang="en-US" dirty="0"/>
              <a:t>‘</a:t>
            </a:r>
            <a:r>
              <a:rPr lang="en-US" altLang="zh-CN" dirty="0" err="1">
                <a:solidFill>
                  <a:srgbClr val="FF0000"/>
                </a:solidFill>
              </a:rPr>
              <a:t>RangeCompression</a:t>
            </a:r>
            <a:r>
              <a:rPr lang="en-US" altLang="zh-CN" dirty="0"/>
              <a:t>’ </a:t>
            </a:r>
            <a:r>
              <a:rPr lang="zh-CN" altLang="en-US" dirty="0"/>
              <a:t>含义同</a:t>
            </a:r>
            <a:r>
              <a:rPr lang="en-US" altLang="zh-CN" dirty="0" err="1"/>
              <a:t>tonemapfarbman</a:t>
            </a:r>
            <a:r>
              <a:rPr lang="zh-CN" altLang="en-US" dirty="0"/>
              <a:t>函数的’</a:t>
            </a:r>
            <a:r>
              <a:rPr lang="en-US" altLang="zh-CN" dirty="0" err="1"/>
              <a:t>RangeCommpression</a:t>
            </a:r>
            <a:r>
              <a:rPr lang="en-US" altLang="zh-CN" dirty="0"/>
              <a:t>’</a:t>
            </a:r>
            <a:r>
              <a:rPr lang="zh-CN" altLang="en-US" dirty="0"/>
              <a:t>，默认为</a:t>
            </a:r>
            <a:r>
              <a:rPr lang="en-US" altLang="zh-CN" dirty="0"/>
              <a:t>1</a:t>
            </a:r>
            <a:r>
              <a:rPr lang="zh-CN" altLang="en-US" dirty="0"/>
              <a:t>。</a:t>
            </a:r>
            <a:endParaRPr lang="en-US" altLang="zh-CN" dirty="0"/>
          </a:p>
          <a:p>
            <a:pPr marL="285750" indent="-285750">
              <a:buFont typeface="Arial" panose="020B0604020202020204" pitchFamily="34" charset="0"/>
              <a:buChar char="•"/>
            </a:pPr>
            <a:r>
              <a:rPr lang="zh-CN" altLang="en-US" dirty="0"/>
              <a:t>‘</a:t>
            </a:r>
            <a:r>
              <a:rPr lang="en-US" altLang="zh-CN" dirty="0" err="1">
                <a:solidFill>
                  <a:srgbClr val="FF0000"/>
                </a:solidFill>
              </a:rPr>
              <a:t>EnhanceContrast</a:t>
            </a:r>
            <a:r>
              <a:rPr lang="en-US" altLang="zh-CN" dirty="0"/>
              <a:t>’ </a:t>
            </a:r>
            <a:r>
              <a:rPr lang="zh-CN" altLang="en-US" dirty="0"/>
              <a:t>局部对比度增强量，取值在</a:t>
            </a:r>
            <a:r>
              <a:rPr lang="en-US" altLang="zh-CN" dirty="0"/>
              <a:t>[0 1]</a:t>
            </a:r>
            <a:r>
              <a:rPr lang="zh-CN" altLang="en-US" dirty="0"/>
              <a:t>之间。默认为</a:t>
            </a:r>
            <a:r>
              <a:rPr lang="en-US" altLang="zh-CN" dirty="0"/>
              <a:t>0</a:t>
            </a:r>
            <a:r>
              <a:rPr lang="zh-CN" altLang="en-US" dirty="0"/>
              <a:t>。</a:t>
            </a:r>
            <a:r>
              <a:rPr lang="en-US" altLang="zh-CN" dirty="0"/>
              <a:t>0</a:t>
            </a:r>
            <a:r>
              <a:rPr lang="zh-CN" altLang="en-US" dirty="0"/>
              <a:t>代表局部对比度不变，</a:t>
            </a:r>
            <a:r>
              <a:rPr lang="en-US" altLang="zh-CN" dirty="0"/>
              <a:t>1</a:t>
            </a:r>
            <a:r>
              <a:rPr lang="zh-CN" altLang="en-US" dirty="0"/>
              <a:t>代表最大的局部增强对比度。</a:t>
            </a:r>
          </a:p>
        </p:txBody>
      </p:sp>
      <p:pic>
        <p:nvPicPr>
          <p:cNvPr id="18" name="图片 17">
            <a:extLst>
              <a:ext uri="{FF2B5EF4-FFF2-40B4-BE49-F238E27FC236}">
                <a16:creationId xmlns:a16="http://schemas.microsoft.com/office/drawing/2014/main" id="{B7333D1D-7542-C481-2A23-D6A8FC72D298}"/>
              </a:ext>
            </a:extLst>
          </p:cNvPr>
          <p:cNvPicPr>
            <a:picLocks noChangeAspect="1"/>
          </p:cNvPicPr>
          <p:nvPr/>
        </p:nvPicPr>
        <p:blipFill>
          <a:blip r:embed="rId4"/>
          <a:stretch>
            <a:fillRect/>
          </a:stretch>
        </p:blipFill>
        <p:spPr>
          <a:xfrm>
            <a:off x="8081048" y="3306984"/>
            <a:ext cx="3729725" cy="651480"/>
          </a:xfrm>
          <a:prstGeom prst="rect">
            <a:avLst/>
          </a:prstGeom>
        </p:spPr>
      </p:pic>
      <p:pic>
        <p:nvPicPr>
          <p:cNvPr id="20" name="图片 19">
            <a:extLst>
              <a:ext uri="{FF2B5EF4-FFF2-40B4-BE49-F238E27FC236}">
                <a16:creationId xmlns:a16="http://schemas.microsoft.com/office/drawing/2014/main" id="{A08666ED-A0E2-B0C4-54A1-D46C322767B3}"/>
              </a:ext>
            </a:extLst>
          </p:cNvPr>
          <p:cNvPicPr>
            <a:picLocks noChangeAspect="1"/>
          </p:cNvPicPr>
          <p:nvPr/>
        </p:nvPicPr>
        <p:blipFill>
          <a:blip r:embed="rId5"/>
          <a:stretch>
            <a:fillRect/>
          </a:stretch>
        </p:blipFill>
        <p:spPr>
          <a:xfrm>
            <a:off x="8081048" y="4850909"/>
            <a:ext cx="3801005" cy="762106"/>
          </a:xfrm>
          <a:prstGeom prst="rect">
            <a:avLst/>
          </a:prstGeom>
        </p:spPr>
      </p:pic>
    </p:spTree>
    <p:extLst>
      <p:ext uri="{BB962C8B-B14F-4D97-AF65-F5344CB8AC3E}">
        <p14:creationId xmlns:p14="http://schemas.microsoft.com/office/powerpoint/2010/main" val="1476524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5" y="400839"/>
            <a:ext cx="9238919" cy="462360"/>
          </a:xfrm>
        </p:spPr>
        <p:txBody>
          <a:bodyPr/>
          <a:lstStyle/>
          <a:p>
            <a:r>
              <a:rPr lang="en-US" altLang="zh-CN" dirty="0"/>
              <a:t>Tone</a:t>
            </a:r>
            <a:r>
              <a:rPr lang="zh-CN" altLang="en-US" dirty="0"/>
              <a:t> </a:t>
            </a:r>
            <a:r>
              <a:rPr lang="en-US" altLang="zh-CN" dirty="0"/>
              <a:t>Mapping: MATLAB</a:t>
            </a:r>
            <a:r>
              <a:rPr lang="zh-CN" altLang="en-US" dirty="0"/>
              <a:t>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DFD7F233-2935-F22C-8543-7FDD90D88895}"/>
              </a:ext>
            </a:extLst>
          </p:cNvPr>
          <p:cNvPicPr>
            <a:picLocks noChangeAspect="1"/>
          </p:cNvPicPr>
          <p:nvPr/>
        </p:nvPicPr>
        <p:blipFill>
          <a:blip r:embed="rId3"/>
          <a:stretch>
            <a:fillRect/>
          </a:stretch>
        </p:blipFill>
        <p:spPr>
          <a:xfrm>
            <a:off x="3056428" y="1051599"/>
            <a:ext cx="5641344" cy="1437498"/>
          </a:xfrm>
          <a:prstGeom prst="rect">
            <a:avLst/>
          </a:prstGeom>
        </p:spPr>
      </p:pic>
      <p:pic>
        <p:nvPicPr>
          <p:cNvPr id="6" name="图片 5">
            <a:extLst>
              <a:ext uri="{FF2B5EF4-FFF2-40B4-BE49-F238E27FC236}">
                <a16:creationId xmlns:a16="http://schemas.microsoft.com/office/drawing/2014/main" id="{8D2B29F9-A5E6-39F7-0982-1260048E3F55}"/>
              </a:ext>
            </a:extLst>
          </p:cNvPr>
          <p:cNvPicPr>
            <a:picLocks noChangeAspect="1"/>
          </p:cNvPicPr>
          <p:nvPr/>
        </p:nvPicPr>
        <p:blipFill>
          <a:blip r:embed="rId4"/>
          <a:stretch>
            <a:fillRect/>
          </a:stretch>
        </p:blipFill>
        <p:spPr>
          <a:xfrm>
            <a:off x="0" y="2829115"/>
            <a:ext cx="3960183" cy="2620709"/>
          </a:xfrm>
          <a:prstGeom prst="rect">
            <a:avLst/>
          </a:prstGeom>
        </p:spPr>
      </p:pic>
      <p:pic>
        <p:nvPicPr>
          <p:cNvPr id="8" name="图片 7">
            <a:extLst>
              <a:ext uri="{FF2B5EF4-FFF2-40B4-BE49-F238E27FC236}">
                <a16:creationId xmlns:a16="http://schemas.microsoft.com/office/drawing/2014/main" id="{EBF5F0A7-CB67-38C7-81F4-2965C94F75BA}"/>
              </a:ext>
            </a:extLst>
          </p:cNvPr>
          <p:cNvPicPr>
            <a:picLocks noChangeAspect="1"/>
          </p:cNvPicPr>
          <p:nvPr/>
        </p:nvPicPr>
        <p:blipFill>
          <a:blip r:embed="rId5"/>
          <a:stretch>
            <a:fillRect/>
          </a:stretch>
        </p:blipFill>
        <p:spPr>
          <a:xfrm>
            <a:off x="4085770" y="2829114"/>
            <a:ext cx="3954793" cy="2620709"/>
          </a:xfrm>
          <a:prstGeom prst="rect">
            <a:avLst/>
          </a:prstGeom>
        </p:spPr>
      </p:pic>
      <p:pic>
        <p:nvPicPr>
          <p:cNvPr id="10" name="图片 9">
            <a:extLst>
              <a:ext uri="{FF2B5EF4-FFF2-40B4-BE49-F238E27FC236}">
                <a16:creationId xmlns:a16="http://schemas.microsoft.com/office/drawing/2014/main" id="{1E54E290-19FA-22F6-93D0-79361BB6E862}"/>
              </a:ext>
            </a:extLst>
          </p:cNvPr>
          <p:cNvPicPr>
            <a:picLocks noChangeAspect="1"/>
          </p:cNvPicPr>
          <p:nvPr/>
        </p:nvPicPr>
        <p:blipFill>
          <a:blip r:embed="rId6"/>
          <a:stretch>
            <a:fillRect/>
          </a:stretch>
        </p:blipFill>
        <p:spPr>
          <a:xfrm>
            <a:off x="8206648" y="2829115"/>
            <a:ext cx="3935012" cy="2620708"/>
          </a:xfrm>
          <a:prstGeom prst="rect">
            <a:avLst/>
          </a:prstGeom>
        </p:spPr>
      </p:pic>
      <p:sp>
        <p:nvSpPr>
          <p:cNvPr id="11" name="文本框 10">
            <a:extLst>
              <a:ext uri="{FF2B5EF4-FFF2-40B4-BE49-F238E27FC236}">
                <a16:creationId xmlns:a16="http://schemas.microsoft.com/office/drawing/2014/main" id="{43D16881-A031-EBE4-1018-0AD726525302}"/>
              </a:ext>
            </a:extLst>
          </p:cNvPr>
          <p:cNvSpPr txBox="1"/>
          <p:nvPr/>
        </p:nvSpPr>
        <p:spPr>
          <a:xfrm>
            <a:off x="1358526" y="5508345"/>
            <a:ext cx="2727244" cy="369332"/>
          </a:xfrm>
          <a:prstGeom prst="rect">
            <a:avLst/>
          </a:prstGeom>
          <a:noFill/>
        </p:spPr>
        <p:txBody>
          <a:bodyPr wrap="square" rtlCol="0">
            <a:spAutoFit/>
          </a:bodyPr>
          <a:lstStyle/>
          <a:p>
            <a:r>
              <a:rPr lang="en-US" altLang="zh-CN" dirty="0" err="1"/>
              <a:t>tonemap</a:t>
            </a:r>
            <a:endParaRPr lang="zh-CN" altLang="en-US" dirty="0"/>
          </a:p>
        </p:txBody>
      </p:sp>
      <p:sp>
        <p:nvSpPr>
          <p:cNvPr id="13" name="文本框 12">
            <a:extLst>
              <a:ext uri="{FF2B5EF4-FFF2-40B4-BE49-F238E27FC236}">
                <a16:creationId xmlns:a16="http://schemas.microsoft.com/office/drawing/2014/main" id="{54AD116F-6940-A493-7751-48B4313D380B}"/>
              </a:ext>
            </a:extLst>
          </p:cNvPr>
          <p:cNvSpPr txBox="1"/>
          <p:nvPr/>
        </p:nvSpPr>
        <p:spPr>
          <a:xfrm>
            <a:off x="5237683" y="5522975"/>
            <a:ext cx="1558138" cy="369332"/>
          </a:xfrm>
          <a:prstGeom prst="rect">
            <a:avLst/>
          </a:prstGeom>
          <a:noFill/>
        </p:spPr>
        <p:txBody>
          <a:bodyPr wrap="square" rtlCol="0">
            <a:spAutoFit/>
          </a:bodyPr>
          <a:lstStyle/>
          <a:p>
            <a:r>
              <a:rPr lang="en-US" altLang="zh-CN" dirty="0" err="1"/>
              <a:t>tonefarbman</a:t>
            </a:r>
            <a:endParaRPr lang="zh-CN" altLang="en-US" dirty="0"/>
          </a:p>
        </p:txBody>
      </p:sp>
      <p:sp>
        <p:nvSpPr>
          <p:cNvPr id="14" name="文本框 13">
            <a:extLst>
              <a:ext uri="{FF2B5EF4-FFF2-40B4-BE49-F238E27FC236}">
                <a16:creationId xmlns:a16="http://schemas.microsoft.com/office/drawing/2014/main" id="{A9BA50E5-4EF1-C961-16EA-7EDF31F60F9D}"/>
              </a:ext>
            </a:extLst>
          </p:cNvPr>
          <p:cNvSpPr txBox="1"/>
          <p:nvPr/>
        </p:nvSpPr>
        <p:spPr>
          <a:xfrm>
            <a:off x="9341511" y="5513875"/>
            <a:ext cx="1865376" cy="369332"/>
          </a:xfrm>
          <a:prstGeom prst="rect">
            <a:avLst/>
          </a:prstGeom>
          <a:noFill/>
        </p:spPr>
        <p:txBody>
          <a:bodyPr wrap="square" rtlCol="0">
            <a:spAutoFit/>
          </a:bodyPr>
          <a:lstStyle/>
          <a:p>
            <a:r>
              <a:rPr lang="en-US" altLang="zh-CN" dirty="0" err="1"/>
              <a:t>localtonemap</a:t>
            </a:r>
            <a:endParaRPr lang="zh-CN" altLang="en-US" dirty="0"/>
          </a:p>
        </p:txBody>
      </p:sp>
    </p:spTree>
    <p:extLst>
      <p:ext uri="{BB962C8B-B14F-4D97-AF65-F5344CB8AC3E}">
        <p14:creationId xmlns:p14="http://schemas.microsoft.com/office/powerpoint/2010/main" val="3105806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Tone</a:t>
            </a:r>
            <a:r>
              <a:rPr lang="zh-CN" altLang="en-US" dirty="0"/>
              <a:t> </a:t>
            </a:r>
            <a:r>
              <a:rPr lang="en-US" altLang="zh-CN" dirty="0"/>
              <a:t>Mapping: OpenCV</a:t>
            </a:r>
            <a:r>
              <a:rPr lang="zh-CN" altLang="en-US" dirty="0"/>
              <a:t>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8" name="文本框 7">
            <a:extLst>
              <a:ext uri="{FF2B5EF4-FFF2-40B4-BE49-F238E27FC236}">
                <a16:creationId xmlns:a16="http://schemas.microsoft.com/office/drawing/2014/main" id="{F016ACE7-D484-4DB4-CD47-33F4E1C38C10}"/>
              </a:ext>
            </a:extLst>
          </p:cNvPr>
          <p:cNvSpPr txBox="1"/>
          <p:nvPr/>
        </p:nvSpPr>
        <p:spPr>
          <a:xfrm>
            <a:off x="460858" y="1076254"/>
            <a:ext cx="4367174" cy="369332"/>
          </a:xfrm>
          <a:prstGeom prst="rect">
            <a:avLst/>
          </a:prstGeom>
          <a:noFill/>
        </p:spPr>
        <p:txBody>
          <a:bodyPr wrap="square" rtlCol="0">
            <a:spAutoFit/>
          </a:bodyPr>
          <a:lstStyle/>
          <a:p>
            <a:r>
              <a:rPr lang="en-US" altLang="zh-CN" dirty="0"/>
              <a:t>Reinhard</a:t>
            </a:r>
            <a:r>
              <a:rPr lang="zh-CN" altLang="en-US" dirty="0"/>
              <a:t>算法</a:t>
            </a:r>
          </a:p>
        </p:txBody>
      </p:sp>
      <p:pic>
        <p:nvPicPr>
          <p:cNvPr id="11" name="图片 10">
            <a:extLst>
              <a:ext uri="{FF2B5EF4-FFF2-40B4-BE49-F238E27FC236}">
                <a16:creationId xmlns:a16="http://schemas.microsoft.com/office/drawing/2014/main" id="{BC603283-8887-47E9-D78B-35E369E9D724}"/>
              </a:ext>
            </a:extLst>
          </p:cNvPr>
          <p:cNvPicPr>
            <a:picLocks noChangeAspect="1"/>
          </p:cNvPicPr>
          <p:nvPr/>
        </p:nvPicPr>
        <p:blipFill>
          <a:blip r:embed="rId2"/>
          <a:stretch>
            <a:fillRect/>
          </a:stretch>
        </p:blipFill>
        <p:spPr>
          <a:xfrm>
            <a:off x="6777373" y="1056608"/>
            <a:ext cx="3200560" cy="2372392"/>
          </a:xfrm>
          <a:prstGeom prst="rect">
            <a:avLst/>
          </a:prstGeom>
        </p:spPr>
      </p:pic>
      <p:sp>
        <p:nvSpPr>
          <p:cNvPr id="13" name="箭头: 下 12">
            <a:extLst>
              <a:ext uri="{FF2B5EF4-FFF2-40B4-BE49-F238E27FC236}">
                <a16:creationId xmlns:a16="http://schemas.microsoft.com/office/drawing/2014/main" id="{F00C0275-598C-24D5-B7A3-054563B86412}"/>
              </a:ext>
            </a:extLst>
          </p:cNvPr>
          <p:cNvSpPr/>
          <p:nvPr/>
        </p:nvSpPr>
        <p:spPr>
          <a:xfrm>
            <a:off x="8288122" y="3521840"/>
            <a:ext cx="475488" cy="3584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BA491D74-6330-B322-A775-EB06991AC2C2}"/>
              </a:ext>
            </a:extLst>
          </p:cNvPr>
          <p:cNvPicPr>
            <a:picLocks noChangeAspect="1"/>
          </p:cNvPicPr>
          <p:nvPr/>
        </p:nvPicPr>
        <p:blipFill>
          <a:blip r:embed="rId3"/>
          <a:stretch>
            <a:fillRect/>
          </a:stretch>
        </p:blipFill>
        <p:spPr>
          <a:xfrm>
            <a:off x="552020" y="1558865"/>
            <a:ext cx="3962953" cy="2286319"/>
          </a:xfrm>
          <a:prstGeom prst="rect">
            <a:avLst/>
          </a:prstGeom>
        </p:spPr>
      </p:pic>
      <p:pic>
        <p:nvPicPr>
          <p:cNvPr id="9" name="图片 8">
            <a:extLst>
              <a:ext uri="{FF2B5EF4-FFF2-40B4-BE49-F238E27FC236}">
                <a16:creationId xmlns:a16="http://schemas.microsoft.com/office/drawing/2014/main" id="{1BBA4060-F89F-BF58-B654-EF790628316F}"/>
              </a:ext>
            </a:extLst>
          </p:cNvPr>
          <p:cNvPicPr>
            <a:picLocks noChangeAspect="1"/>
          </p:cNvPicPr>
          <p:nvPr/>
        </p:nvPicPr>
        <p:blipFill>
          <a:blip r:embed="rId4"/>
          <a:stretch>
            <a:fillRect/>
          </a:stretch>
        </p:blipFill>
        <p:spPr>
          <a:xfrm>
            <a:off x="263526" y="4372467"/>
            <a:ext cx="5991149" cy="1258053"/>
          </a:xfrm>
          <a:prstGeom prst="rect">
            <a:avLst/>
          </a:prstGeom>
        </p:spPr>
      </p:pic>
      <p:pic>
        <p:nvPicPr>
          <p:cNvPr id="12" name="图片 11">
            <a:extLst>
              <a:ext uri="{FF2B5EF4-FFF2-40B4-BE49-F238E27FC236}">
                <a16:creationId xmlns:a16="http://schemas.microsoft.com/office/drawing/2014/main" id="{78396B79-F513-BC54-757F-67CA56B10FC9}"/>
              </a:ext>
            </a:extLst>
          </p:cNvPr>
          <p:cNvPicPr>
            <a:picLocks noChangeAspect="1"/>
          </p:cNvPicPr>
          <p:nvPr/>
        </p:nvPicPr>
        <p:blipFill>
          <a:blip r:embed="rId5"/>
          <a:stretch>
            <a:fillRect/>
          </a:stretch>
        </p:blipFill>
        <p:spPr>
          <a:xfrm>
            <a:off x="6777373" y="3933847"/>
            <a:ext cx="3200560" cy="2406671"/>
          </a:xfrm>
          <a:prstGeom prst="rect">
            <a:avLst/>
          </a:prstGeom>
        </p:spPr>
      </p:pic>
    </p:spTree>
    <p:extLst>
      <p:ext uri="{BB962C8B-B14F-4D97-AF65-F5344CB8AC3E}">
        <p14:creationId xmlns:p14="http://schemas.microsoft.com/office/powerpoint/2010/main" val="20601410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Tone</a:t>
            </a:r>
            <a:r>
              <a:rPr lang="zh-CN" altLang="en-US" dirty="0"/>
              <a:t> </a:t>
            </a:r>
            <a:r>
              <a:rPr lang="en-US" altLang="zh-CN" dirty="0"/>
              <a:t>Mapping: OpenCV</a:t>
            </a:r>
            <a:r>
              <a:rPr lang="zh-CN" altLang="en-US" dirty="0"/>
              <a:t>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5" name="图片 4">
            <a:extLst>
              <a:ext uri="{FF2B5EF4-FFF2-40B4-BE49-F238E27FC236}">
                <a16:creationId xmlns:a16="http://schemas.microsoft.com/office/drawing/2014/main" id="{9D6DE7AD-6A39-10F9-AA9C-2C693982DBAC}"/>
              </a:ext>
            </a:extLst>
          </p:cNvPr>
          <p:cNvPicPr>
            <a:picLocks noChangeAspect="1"/>
          </p:cNvPicPr>
          <p:nvPr/>
        </p:nvPicPr>
        <p:blipFill>
          <a:blip r:embed="rId2"/>
          <a:stretch>
            <a:fillRect/>
          </a:stretch>
        </p:blipFill>
        <p:spPr>
          <a:xfrm>
            <a:off x="516633" y="1472197"/>
            <a:ext cx="3858163" cy="2095792"/>
          </a:xfrm>
          <a:prstGeom prst="rect">
            <a:avLst/>
          </a:prstGeom>
        </p:spPr>
      </p:pic>
      <p:pic>
        <p:nvPicPr>
          <p:cNvPr id="7" name="图片 6">
            <a:extLst>
              <a:ext uri="{FF2B5EF4-FFF2-40B4-BE49-F238E27FC236}">
                <a16:creationId xmlns:a16="http://schemas.microsoft.com/office/drawing/2014/main" id="{4C7EAA75-A96D-27DD-BA4B-13E17032EEF3}"/>
              </a:ext>
            </a:extLst>
          </p:cNvPr>
          <p:cNvPicPr>
            <a:picLocks noChangeAspect="1"/>
          </p:cNvPicPr>
          <p:nvPr/>
        </p:nvPicPr>
        <p:blipFill>
          <a:blip r:embed="rId3"/>
          <a:stretch>
            <a:fillRect/>
          </a:stretch>
        </p:blipFill>
        <p:spPr>
          <a:xfrm>
            <a:off x="327169" y="3958464"/>
            <a:ext cx="5559860" cy="1536511"/>
          </a:xfrm>
          <a:prstGeom prst="rect">
            <a:avLst/>
          </a:prstGeom>
        </p:spPr>
      </p:pic>
      <p:sp>
        <p:nvSpPr>
          <p:cNvPr id="8" name="文本框 7">
            <a:extLst>
              <a:ext uri="{FF2B5EF4-FFF2-40B4-BE49-F238E27FC236}">
                <a16:creationId xmlns:a16="http://schemas.microsoft.com/office/drawing/2014/main" id="{F016ACE7-D484-4DB4-CD47-33F4E1C38C10}"/>
              </a:ext>
            </a:extLst>
          </p:cNvPr>
          <p:cNvSpPr txBox="1"/>
          <p:nvPr/>
        </p:nvSpPr>
        <p:spPr>
          <a:xfrm>
            <a:off x="460858" y="1076254"/>
            <a:ext cx="4367174" cy="369332"/>
          </a:xfrm>
          <a:prstGeom prst="rect">
            <a:avLst/>
          </a:prstGeom>
          <a:noFill/>
        </p:spPr>
        <p:txBody>
          <a:bodyPr wrap="square" rtlCol="0">
            <a:spAutoFit/>
          </a:bodyPr>
          <a:lstStyle/>
          <a:p>
            <a:r>
              <a:rPr lang="en-US" altLang="zh-CN" dirty="0"/>
              <a:t>Dragon</a:t>
            </a:r>
            <a:r>
              <a:rPr lang="zh-CN" altLang="en-US" dirty="0"/>
              <a:t>算法</a:t>
            </a:r>
          </a:p>
        </p:txBody>
      </p:sp>
      <p:pic>
        <p:nvPicPr>
          <p:cNvPr id="10" name="图片 9">
            <a:extLst>
              <a:ext uri="{FF2B5EF4-FFF2-40B4-BE49-F238E27FC236}">
                <a16:creationId xmlns:a16="http://schemas.microsoft.com/office/drawing/2014/main" id="{182AFFEA-1BC5-7557-82E1-A4943C8D2E5F}"/>
              </a:ext>
            </a:extLst>
          </p:cNvPr>
          <p:cNvPicPr>
            <a:picLocks noChangeAspect="1"/>
          </p:cNvPicPr>
          <p:nvPr/>
        </p:nvPicPr>
        <p:blipFill>
          <a:blip r:embed="rId4"/>
          <a:stretch>
            <a:fillRect/>
          </a:stretch>
        </p:blipFill>
        <p:spPr>
          <a:xfrm>
            <a:off x="6711536" y="3940635"/>
            <a:ext cx="3361494" cy="2541538"/>
          </a:xfrm>
          <a:prstGeom prst="rect">
            <a:avLst/>
          </a:prstGeom>
        </p:spPr>
      </p:pic>
      <p:pic>
        <p:nvPicPr>
          <p:cNvPr id="11" name="图片 10">
            <a:extLst>
              <a:ext uri="{FF2B5EF4-FFF2-40B4-BE49-F238E27FC236}">
                <a16:creationId xmlns:a16="http://schemas.microsoft.com/office/drawing/2014/main" id="{BC603283-8887-47E9-D78B-35E369E9D724}"/>
              </a:ext>
            </a:extLst>
          </p:cNvPr>
          <p:cNvPicPr>
            <a:picLocks noChangeAspect="1"/>
          </p:cNvPicPr>
          <p:nvPr/>
        </p:nvPicPr>
        <p:blipFill>
          <a:blip r:embed="rId5"/>
          <a:stretch>
            <a:fillRect/>
          </a:stretch>
        </p:blipFill>
        <p:spPr>
          <a:xfrm>
            <a:off x="6777373" y="1056608"/>
            <a:ext cx="3200560" cy="2372392"/>
          </a:xfrm>
          <a:prstGeom prst="rect">
            <a:avLst/>
          </a:prstGeom>
        </p:spPr>
      </p:pic>
      <p:sp>
        <p:nvSpPr>
          <p:cNvPr id="13" name="箭头: 下 12">
            <a:extLst>
              <a:ext uri="{FF2B5EF4-FFF2-40B4-BE49-F238E27FC236}">
                <a16:creationId xmlns:a16="http://schemas.microsoft.com/office/drawing/2014/main" id="{F00C0275-598C-24D5-B7A3-054563B86412}"/>
              </a:ext>
            </a:extLst>
          </p:cNvPr>
          <p:cNvSpPr/>
          <p:nvPr/>
        </p:nvSpPr>
        <p:spPr>
          <a:xfrm>
            <a:off x="8288122" y="3521840"/>
            <a:ext cx="475488" cy="3584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333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Tone</a:t>
            </a:r>
            <a:r>
              <a:rPr lang="zh-CN" altLang="en-US" dirty="0"/>
              <a:t> </a:t>
            </a:r>
            <a:r>
              <a:rPr lang="en-US" altLang="zh-CN" dirty="0"/>
              <a:t>Mapping: OpenCV</a:t>
            </a:r>
            <a:r>
              <a:rPr lang="zh-CN" altLang="en-US" dirty="0"/>
              <a:t>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8" name="文本框 7">
            <a:extLst>
              <a:ext uri="{FF2B5EF4-FFF2-40B4-BE49-F238E27FC236}">
                <a16:creationId xmlns:a16="http://schemas.microsoft.com/office/drawing/2014/main" id="{F016ACE7-D484-4DB4-CD47-33F4E1C38C10}"/>
              </a:ext>
            </a:extLst>
          </p:cNvPr>
          <p:cNvSpPr txBox="1"/>
          <p:nvPr/>
        </p:nvSpPr>
        <p:spPr>
          <a:xfrm>
            <a:off x="460858" y="1076254"/>
            <a:ext cx="5420563" cy="369332"/>
          </a:xfrm>
          <a:prstGeom prst="rect">
            <a:avLst/>
          </a:prstGeom>
          <a:noFill/>
        </p:spPr>
        <p:txBody>
          <a:bodyPr wrap="square" rtlCol="0">
            <a:spAutoFit/>
          </a:bodyPr>
          <a:lstStyle/>
          <a:p>
            <a:r>
              <a:rPr lang="en-US" altLang="zh-CN" dirty="0"/>
              <a:t>Durand</a:t>
            </a:r>
            <a:r>
              <a:rPr lang="zh-CN" altLang="en-US" dirty="0"/>
              <a:t>算法</a:t>
            </a:r>
            <a:r>
              <a:rPr lang="en-US" altLang="zh-CN" dirty="0"/>
              <a:t>:</a:t>
            </a:r>
            <a:r>
              <a:rPr lang="zh-CN" altLang="en-US" dirty="0"/>
              <a:t>基于双边滤波</a:t>
            </a:r>
            <a:r>
              <a:rPr lang="en-US" altLang="zh-CN" dirty="0"/>
              <a:t>Bilateral </a:t>
            </a:r>
            <a:r>
              <a:rPr lang="en-US" altLang="zh-CN" dirty="0" err="1"/>
              <a:t>Tonemapping</a:t>
            </a:r>
            <a:endParaRPr lang="zh-CN" altLang="en-US" dirty="0"/>
          </a:p>
        </p:txBody>
      </p:sp>
      <p:pic>
        <p:nvPicPr>
          <p:cNvPr id="11" name="图片 10">
            <a:extLst>
              <a:ext uri="{FF2B5EF4-FFF2-40B4-BE49-F238E27FC236}">
                <a16:creationId xmlns:a16="http://schemas.microsoft.com/office/drawing/2014/main" id="{BC603283-8887-47E9-D78B-35E369E9D724}"/>
              </a:ext>
            </a:extLst>
          </p:cNvPr>
          <p:cNvPicPr>
            <a:picLocks noChangeAspect="1"/>
          </p:cNvPicPr>
          <p:nvPr/>
        </p:nvPicPr>
        <p:blipFill>
          <a:blip r:embed="rId2"/>
          <a:stretch>
            <a:fillRect/>
          </a:stretch>
        </p:blipFill>
        <p:spPr>
          <a:xfrm>
            <a:off x="6777373" y="1056608"/>
            <a:ext cx="3200560" cy="2372392"/>
          </a:xfrm>
          <a:prstGeom prst="rect">
            <a:avLst/>
          </a:prstGeom>
        </p:spPr>
      </p:pic>
      <p:sp>
        <p:nvSpPr>
          <p:cNvPr id="13" name="箭头: 下 12">
            <a:extLst>
              <a:ext uri="{FF2B5EF4-FFF2-40B4-BE49-F238E27FC236}">
                <a16:creationId xmlns:a16="http://schemas.microsoft.com/office/drawing/2014/main" id="{F00C0275-598C-24D5-B7A3-054563B86412}"/>
              </a:ext>
            </a:extLst>
          </p:cNvPr>
          <p:cNvSpPr/>
          <p:nvPr/>
        </p:nvSpPr>
        <p:spPr>
          <a:xfrm>
            <a:off x="8288122" y="3521840"/>
            <a:ext cx="475488" cy="3584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921B500-23F6-2A50-9701-D8D69F363155}"/>
              </a:ext>
            </a:extLst>
          </p:cNvPr>
          <p:cNvPicPr>
            <a:picLocks noChangeAspect="1"/>
          </p:cNvPicPr>
          <p:nvPr/>
        </p:nvPicPr>
        <p:blipFill>
          <a:blip r:embed="rId3"/>
          <a:stretch>
            <a:fillRect/>
          </a:stretch>
        </p:blipFill>
        <p:spPr>
          <a:xfrm>
            <a:off x="460858" y="1445586"/>
            <a:ext cx="3818918" cy="2133676"/>
          </a:xfrm>
          <a:prstGeom prst="rect">
            <a:avLst/>
          </a:prstGeom>
        </p:spPr>
      </p:pic>
      <p:pic>
        <p:nvPicPr>
          <p:cNvPr id="9" name="图片 8">
            <a:extLst>
              <a:ext uri="{FF2B5EF4-FFF2-40B4-BE49-F238E27FC236}">
                <a16:creationId xmlns:a16="http://schemas.microsoft.com/office/drawing/2014/main" id="{C8B56145-EDD6-F7D4-BA27-C9E7E82A6579}"/>
              </a:ext>
            </a:extLst>
          </p:cNvPr>
          <p:cNvPicPr>
            <a:picLocks noChangeAspect="1"/>
          </p:cNvPicPr>
          <p:nvPr/>
        </p:nvPicPr>
        <p:blipFill>
          <a:blip r:embed="rId4"/>
          <a:stretch>
            <a:fillRect/>
          </a:stretch>
        </p:blipFill>
        <p:spPr>
          <a:xfrm>
            <a:off x="263526" y="3924504"/>
            <a:ext cx="6056479" cy="1623034"/>
          </a:xfrm>
          <a:prstGeom prst="rect">
            <a:avLst/>
          </a:prstGeom>
        </p:spPr>
      </p:pic>
      <p:pic>
        <p:nvPicPr>
          <p:cNvPr id="14" name="图片 13">
            <a:extLst>
              <a:ext uri="{FF2B5EF4-FFF2-40B4-BE49-F238E27FC236}">
                <a16:creationId xmlns:a16="http://schemas.microsoft.com/office/drawing/2014/main" id="{93A22643-0C51-96FD-0546-6207086D3CEA}"/>
              </a:ext>
            </a:extLst>
          </p:cNvPr>
          <p:cNvPicPr>
            <a:picLocks noChangeAspect="1"/>
          </p:cNvPicPr>
          <p:nvPr/>
        </p:nvPicPr>
        <p:blipFill>
          <a:blip r:embed="rId5"/>
          <a:stretch>
            <a:fillRect/>
          </a:stretch>
        </p:blipFill>
        <p:spPr>
          <a:xfrm>
            <a:off x="6777373" y="3880285"/>
            <a:ext cx="3254175" cy="2432733"/>
          </a:xfrm>
          <a:prstGeom prst="rect">
            <a:avLst/>
          </a:prstGeom>
        </p:spPr>
      </p:pic>
    </p:spTree>
    <p:extLst>
      <p:ext uri="{BB962C8B-B14F-4D97-AF65-F5344CB8AC3E}">
        <p14:creationId xmlns:p14="http://schemas.microsoft.com/office/powerpoint/2010/main" val="1989442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Tone</a:t>
            </a:r>
            <a:r>
              <a:rPr lang="zh-CN" altLang="en-US" dirty="0"/>
              <a:t> </a:t>
            </a:r>
            <a:r>
              <a:rPr lang="en-US" altLang="zh-CN" dirty="0"/>
              <a:t>Mapping: OpenCV</a:t>
            </a:r>
            <a:r>
              <a:rPr lang="zh-CN" altLang="en-US" dirty="0"/>
              <a:t>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8" name="文本框 7">
            <a:extLst>
              <a:ext uri="{FF2B5EF4-FFF2-40B4-BE49-F238E27FC236}">
                <a16:creationId xmlns:a16="http://schemas.microsoft.com/office/drawing/2014/main" id="{F016ACE7-D484-4DB4-CD47-33F4E1C38C10}"/>
              </a:ext>
            </a:extLst>
          </p:cNvPr>
          <p:cNvSpPr txBox="1"/>
          <p:nvPr/>
        </p:nvSpPr>
        <p:spPr>
          <a:xfrm>
            <a:off x="460858" y="1076254"/>
            <a:ext cx="4367174" cy="369332"/>
          </a:xfrm>
          <a:prstGeom prst="rect">
            <a:avLst/>
          </a:prstGeom>
          <a:noFill/>
        </p:spPr>
        <p:txBody>
          <a:bodyPr wrap="square" rtlCol="0">
            <a:spAutoFit/>
          </a:bodyPr>
          <a:lstStyle/>
          <a:p>
            <a:r>
              <a:rPr lang="en-US" altLang="zh-CN" dirty="0" err="1"/>
              <a:t>Mantiuk</a:t>
            </a:r>
            <a:r>
              <a:rPr lang="zh-CN" altLang="en-US" dirty="0"/>
              <a:t>算法</a:t>
            </a:r>
          </a:p>
        </p:txBody>
      </p:sp>
      <p:pic>
        <p:nvPicPr>
          <p:cNvPr id="11" name="图片 10">
            <a:extLst>
              <a:ext uri="{FF2B5EF4-FFF2-40B4-BE49-F238E27FC236}">
                <a16:creationId xmlns:a16="http://schemas.microsoft.com/office/drawing/2014/main" id="{BC603283-8887-47E9-D78B-35E369E9D724}"/>
              </a:ext>
            </a:extLst>
          </p:cNvPr>
          <p:cNvPicPr>
            <a:picLocks noChangeAspect="1"/>
          </p:cNvPicPr>
          <p:nvPr/>
        </p:nvPicPr>
        <p:blipFill>
          <a:blip r:embed="rId2"/>
          <a:stretch>
            <a:fillRect/>
          </a:stretch>
        </p:blipFill>
        <p:spPr>
          <a:xfrm>
            <a:off x="6777373" y="1056608"/>
            <a:ext cx="3200560" cy="2372392"/>
          </a:xfrm>
          <a:prstGeom prst="rect">
            <a:avLst/>
          </a:prstGeom>
        </p:spPr>
      </p:pic>
      <p:sp>
        <p:nvSpPr>
          <p:cNvPr id="13" name="箭头: 下 12">
            <a:extLst>
              <a:ext uri="{FF2B5EF4-FFF2-40B4-BE49-F238E27FC236}">
                <a16:creationId xmlns:a16="http://schemas.microsoft.com/office/drawing/2014/main" id="{F00C0275-598C-24D5-B7A3-054563B86412}"/>
              </a:ext>
            </a:extLst>
          </p:cNvPr>
          <p:cNvSpPr/>
          <p:nvPr/>
        </p:nvSpPr>
        <p:spPr>
          <a:xfrm>
            <a:off x="8288122" y="3521840"/>
            <a:ext cx="475488" cy="3584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26D6F4E-86A8-5600-C2C3-9F91D0242AE2}"/>
              </a:ext>
            </a:extLst>
          </p:cNvPr>
          <p:cNvPicPr>
            <a:picLocks noChangeAspect="1"/>
          </p:cNvPicPr>
          <p:nvPr/>
        </p:nvPicPr>
        <p:blipFill>
          <a:blip r:embed="rId3"/>
          <a:stretch>
            <a:fillRect/>
          </a:stretch>
        </p:blipFill>
        <p:spPr>
          <a:xfrm>
            <a:off x="296832" y="1487648"/>
            <a:ext cx="5620534" cy="2152950"/>
          </a:xfrm>
          <a:prstGeom prst="rect">
            <a:avLst/>
          </a:prstGeom>
        </p:spPr>
      </p:pic>
      <p:pic>
        <p:nvPicPr>
          <p:cNvPr id="9" name="图片 8">
            <a:extLst>
              <a:ext uri="{FF2B5EF4-FFF2-40B4-BE49-F238E27FC236}">
                <a16:creationId xmlns:a16="http://schemas.microsoft.com/office/drawing/2014/main" id="{EA395D18-36B9-42FF-02DC-BBC38609A2D3}"/>
              </a:ext>
            </a:extLst>
          </p:cNvPr>
          <p:cNvPicPr>
            <a:picLocks noChangeAspect="1"/>
          </p:cNvPicPr>
          <p:nvPr/>
        </p:nvPicPr>
        <p:blipFill>
          <a:blip r:embed="rId4"/>
          <a:stretch>
            <a:fillRect/>
          </a:stretch>
        </p:blipFill>
        <p:spPr>
          <a:xfrm>
            <a:off x="296832" y="4121185"/>
            <a:ext cx="5882892" cy="1577356"/>
          </a:xfrm>
          <a:prstGeom prst="rect">
            <a:avLst/>
          </a:prstGeom>
        </p:spPr>
      </p:pic>
      <p:pic>
        <p:nvPicPr>
          <p:cNvPr id="12" name="图片 11">
            <a:extLst>
              <a:ext uri="{FF2B5EF4-FFF2-40B4-BE49-F238E27FC236}">
                <a16:creationId xmlns:a16="http://schemas.microsoft.com/office/drawing/2014/main" id="{0C454F0B-3D94-79D1-7806-B3A1C9565102}"/>
              </a:ext>
            </a:extLst>
          </p:cNvPr>
          <p:cNvPicPr>
            <a:picLocks noChangeAspect="1"/>
          </p:cNvPicPr>
          <p:nvPr/>
        </p:nvPicPr>
        <p:blipFill>
          <a:blip r:embed="rId5"/>
          <a:stretch>
            <a:fillRect/>
          </a:stretch>
        </p:blipFill>
        <p:spPr>
          <a:xfrm>
            <a:off x="6777373" y="3880285"/>
            <a:ext cx="3200560" cy="2406671"/>
          </a:xfrm>
          <a:prstGeom prst="rect">
            <a:avLst/>
          </a:prstGeom>
        </p:spPr>
      </p:pic>
    </p:spTree>
    <p:extLst>
      <p:ext uri="{BB962C8B-B14F-4D97-AF65-F5344CB8AC3E}">
        <p14:creationId xmlns:p14="http://schemas.microsoft.com/office/powerpoint/2010/main" val="182471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延伸</a:t>
            </a:r>
            <a:r>
              <a:rPr lang="en-US" altLang="zh-CN" dirty="0"/>
              <a:t>:Exposure Fusion</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76306470-6039-EA96-D2B4-CB890C2F7326}"/>
              </a:ext>
            </a:extLst>
          </p:cNvPr>
          <p:cNvSpPr txBox="1"/>
          <p:nvPr/>
        </p:nvSpPr>
        <p:spPr>
          <a:xfrm>
            <a:off x="206636" y="969350"/>
            <a:ext cx="6125546" cy="5632311"/>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Exposure Fusion</a:t>
            </a:r>
            <a:r>
              <a:rPr lang="zh-CN" altLang="en-US" b="1" dirty="0"/>
              <a:t>曝光融合</a:t>
            </a:r>
            <a:r>
              <a:rPr lang="en-US" altLang="zh-CN" dirty="0"/>
              <a:t>:</a:t>
            </a:r>
            <a:r>
              <a:rPr lang="zh-CN" altLang="en-US" dirty="0"/>
              <a:t>对于拍摄得到的</a:t>
            </a:r>
            <a:r>
              <a:rPr lang="en-US" altLang="zh-CN" dirty="0"/>
              <a:t>LDR</a:t>
            </a:r>
            <a:r>
              <a:rPr lang="zh-CN" altLang="en-US" dirty="0"/>
              <a:t>图像集，</a:t>
            </a:r>
            <a:r>
              <a:rPr lang="zh-CN" altLang="en-US" dirty="0">
                <a:solidFill>
                  <a:srgbClr val="FF0000"/>
                </a:solidFill>
              </a:rPr>
              <a:t>跳过</a:t>
            </a:r>
            <a:r>
              <a:rPr lang="en-US" altLang="zh-CN" dirty="0">
                <a:solidFill>
                  <a:srgbClr val="FF0000"/>
                </a:solidFill>
              </a:rPr>
              <a:t>HDR</a:t>
            </a:r>
            <a:r>
              <a:rPr lang="zh-CN" altLang="en-US" dirty="0">
                <a:solidFill>
                  <a:srgbClr val="FF0000"/>
                </a:solidFill>
              </a:rPr>
              <a:t>的合成和色调映射</a:t>
            </a:r>
            <a:r>
              <a:rPr lang="en-US" altLang="zh-CN" dirty="0">
                <a:solidFill>
                  <a:srgbClr val="FF0000"/>
                </a:solidFill>
              </a:rPr>
              <a:t>(</a:t>
            </a:r>
            <a:r>
              <a:rPr lang="zh-CN" altLang="en-US" dirty="0">
                <a:solidFill>
                  <a:srgbClr val="FF0000"/>
                </a:solidFill>
              </a:rPr>
              <a:t>不需要曝光时间提供和相机标定曲线</a:t>
            </a:r>
            <a:r>
              <a:rPr lang="en-US" altLang="zh-CN" dirty="0">
                <a:solidFill>
                  <a:srgbClr val="FF0000"/>
                </a:solidFill>
              </a:rPr>
              <a:t>)</a:t>
            </a:r>
            <a:r>
              <a:rPr lang="zh-CN" altLang="en-US" dirty="0"/>
              <a:t>，直接将多张</a:t>
            </a:r>
            <a:r>
              <a:rPr lang="en-US" altLang="zh-CN" dirty="0"/>
              <a:t>LDR</a:t>
            </a:r>
            <a:r>
              <a:rPr lang="zh-CN" altLang="en-US" dirty="0"/>
              <a:t>图像融合为一张可显示的、效果更好的图像</a:t>
            </a:r>
            <a:endParaRPr lang="en-US" altLang="zh-CN" dirty="0"/>
          </a:p>
          <a:p>
            <a:pPr marL="285750" indent="-285750">
              <a:buFont typeface="Arial" panose="020B0604020202020204" pitchFamily="34" charset="0"/>
              <a:buChar char="•"/>
            </a:pPr>
            <a:r>
              <a:rPr lang="zh-CN" altLang="en-US" dirty="0"/>
              <a:t>思想：</a:t>
            </a:r>
            <a:endParaRPr lang="en-US" altLang="zh-CN" dirty="0"/>
          </a:p>
          <a:p>
            <a:pPr marL="742950" lvl="1" indent="-285750">
              <a:buFont typeface="Arial" panose="020B0604020202020204" pitchFamily="34" charset="0"/>
              <a:buChar char="•"/>
            </a:pPr>
            <a:r>
              <a:rPr lang="zh-CN" altLang="en-US" dirty="0"/>
              <a:t>对于多曝光图像序列，取每一张图像中</a:t>
            </a:r>
            <a:r>
              <a:rPr lang="zh-CN" altLang="en-US" dirty="0">
                <a:solidFill>
                  <a:srgbClr val="FF0000"/>
                </a:solidFill>
              </a:rPr>
              <a:t>最有价值的部分</a:t>
            </a:r>
            <a:r>
              <a:rPr lang="zh-CN" altLang="en-US" dirty="0"/>
              <a:t>用于合成。</a:t>
            </a:r>
            <a:endParaRPr lang="en-US" altLang="zh-CN" dirty="0"/>
          </a:p>
          <a:p>
            <a:pPr marL="742950" lvl="1" indent="-285750">
              <a:buFont typeface="Arial" panose="020B0604020202020204" pitchFamily="34" charset="0"/>
              <a:buChar char="•"/>
            </a:pPr>
            <a:r>
              <a:rPr lang="zh-CN" altLang="en-US" dirty="0"/>
              <a:t>需要一个指标来衡量每张图像中哪些像素有价值，然后通过计算每张图每个像素的价值指标当作对应的权重。</a:t>
            </a:r>
            <a:endParaRPr lang="en-US" altLang="zh-CN" dirty="0"/>
          </a:p>
          <a:p>
            <a:pPr marL="742950" lvl="1" indent="-285750">
              <a:buFont typeface="Arial" panose="020B0604020202020204" pitchFamily="34" charset="0"/>
              <a:buChar char="•"/>
            </a:pPr>
            <a:r>
              <a:rPr lang="zh-CN" altLang="en-US" dirty="0"/>
              <a:t>最终通过加权融合的方式得到</a:t>
            </a:r>
            <a:r>
              <a:rPr lang="en-US" altLang="zh-CN" dirty="0"/>
              <a:t>HDR</a:t>
            </a:r>
            <a:r>
              <a:rPr lang="zh-CN" altLang="en-US" dirty="0"/>
              <a:t>。</a:t>
            </a:r>
            <a:endParaRPr lang="en-US" altLang="zh-CN" dirty="0"/>
          </a:p>
          <a:p>
            <a:pPr marL="285750" indent="-285750">
              <a:buFont typeface="Arial" panose="020B0604020202020204" pitchFamily="34" charset="0"/>
              <a:buChar char="•"/>
            </a:pPr>
            <a:r>
              <a:rPr lang="zh-CN" altLang="en-US" dirty="0"/>
              <a:t>价值评估</a:t>
            </a:r>
            <a:r>
              <a:rPr lang="en-US" altLang="zh-CN" dirty="0"/>
              <a:t>(3</a:t>
            </a:r>
            <a:r>
              <a:rPr lang="zh-CN" altLang="en-US" dirty="0"/>
              <a:t>维</a:t>
            </a:r>
            <a:r>
              <a:rPr lang="en-US" altLang="zh-CN" dirty="0"/>
              <a:t>)</a:t>
            </a:r>
            <a:r>
              <a:rPr lang="zh-CN" altLang="en-US" dirty="0"/>
              <a:t>：</a:t>
            </a:r>
            <a:endParaRPr lang="en-US" altLang="zh-CN" dirty="0"/>
          </a:p>
          <a:p>
            <a:pPr marL="742950" lvl="1" indent="-285750">
              <a:buFont typeface="Arial" panose="020B0604020202020204" pitchFamily="34" charset="0"/>
              <a:buChar char="•"/>
            </a:pPr>
            <a:r>
              <a:rPr lang="zh-CN" altLang="en-US" b="1" dirty="0"/>
              <a:t>对比度</a:t>
            </a:r>
            <a:r>
              <a:rPr lang="en-US" altLang="zh-CN" dirty="0"/>
              <a:t>C(</a:t>
            </a:r>
            <a:r>
              <a:rPr lang="en-US" altLang="zh-CN" dirty="0" err="1"/>
              <a:t>I</a:t>
            </a:r>
            <a:r>
              <a:rPr lang="en-US" altLang="zh-CN" b="1" baseline="-4000" dirty="0" err="1"/>
              <a:t>k</a:t>
            </a:r>
            <a:r>
              <a:rPr lang="en-US" altLang="zh-CN" dirty="0"/>
              <a:t>):</a:t>
            </a:r>
            <a:r>
              <a:rPr lang="zh-CN" altLang="en-US" b="0" i="0" dirty="0">
                <a:effectLst/>
                <a:highlight>
                  <a:srgbClr val="FFFFFF"/>
                </a:highlight>
                <a:latin typeface="-apple-system"/>
              </a:rPr>
              <a:t>对图像的灰度图执行拉普拉斯滤波，结果取绝对值作为对比度指标</a:t>
            </a:r>
            <a:endParaRPr lang="en-US" altLang="zh-CN" dirty="0"/>
          </a:p>
          <a:p>
            <a:pPr marL="742950" lvl="1" indent="-285750">
              <a:buFont typeface="Arial" panose="020B0604020202020204" pitchFamily="34" charset="0"/>
              <a:buChar char="•"/>
            </a:pPr>
            <a:r>
              <a:rPr lang="zh-CN" altLang="en-US" b="1" dirty="0"/>
              <a:t>饱和度</a:t>
            </a:r>
            <a:r>
              <a:rPr lang="en-US" altLang="zh-CN" dirty="0" err="1"/>
              <a:t>S</a:t>
            </a:r>
            <a:r>
              <a:rPr lang="en-US" altLang="zh-CN" b="1" baseline="-4000" dirty="0" err="1"/>
              <a:t>k,i,j</a:t>
            </a:r>
            <a:r>
              <a:rPr lang="en-US" altLang="zh-CN" dirty="0"/>
              <a:t>:</a:t>
            </a:r>
            <a:r>
              <a:rPr lang="zh-CN" altLang="en-US" b="0" i="0" dirty="0">
                <a:effectLst/>
                <a:highlight>
                  <a:srgbClr val="FFFFFF"/>
                </a:highlight>
                <a:latin typeface="-apple-system"/>
              </a:rPr>
              <a:t>将</a:t>
            </a:r>
            <a:r>
              <a:rPr lang="en-US" altLang="zh-CN" b="0" i="0" dirty="0">
                <a:effectLst/>
                <a:highlight>
                  <a:srgbClr val="FFFFFF"/>
                </a:highlight>
                <a:latin typeface="-apple-system"/>
              </a:rPr>
              <a:t>RGB</a:t>
            </a:r>
            <a:r>
              <a:rPr lang="zh-CN" altLang="en-US" b="0" i="0" dirty="0">
                <a:effectLst/>
                <a:highlight>
                  <a:srgbClr val="FFFFFF"/>
                </a:highlight>
                <a:latin typeface="-apple-system"/>
              </a:rPr>
              <a:t>三个通道之间的标准差作为饱和度指标</a:t>
            </a:r>
            <a:endParaRPr lang="en-US" altLang="zh-CN" dirty="0"/>
          </a:p>
          <a:p>
            <a:pPr marL="742950" lvl="1" indent="-285750">
              <a:buFont typeface="Arial" panose="020B0604020202020204" pitchFamily="34" charset="0"/>
              <a:buChar char="•"/>
            </a:pPr>
            <a:r>
              <a:rPr lang="zh-CN" altLang="en-US" b="1" dirty="0"/>
              <a:t>亮度</a:t>
            </a:r>
            <a:r>
              <a:rPr lang="en-US" altLang="zh-CN" dirty="0" err="1"/>
              <a:t>E</a:t>
            </a:r>
            <a:r>
              <a:rPr lang="en-US" altLang="zh-CN" b="1" baseline="4000" dirty="0" err="1"/>
              <a:t>k,i,j</a:t>
            </a:r>
            <a:r>
              <a:rPr lang="en-US" altLang="zh-CN" dirty="0"/>
              <a:t>:</a:t>
            </a:r>
            <a:r>
              <a:rPr lang="zh-CN" altLang="en-US" dirty="0"/>
              <a:t>像素值与其对应权重的关系符合均值为</a:t>
            </a:r>
            <a:r>
              <a:rPr lang="en-US" altLang="zh-CN" dirty="0"/>
              <a:t>0.5</a:t>
            </a:r>
            <a:r>
              <a:rPr lang="zh-CN" altLang="en-US" dirty="0"/>
              <a:t>的高斯分布</a:t>
            </a:r>
            <a:endParaRPr lang="en-US" altLang="zh-CN" dirty="0"/>
          </a:p>
          <a:p>
            <a:pPr marL="285750" indent="-285750">
              <a:buFont typeface="Arial" panose="020B0604020202020204" pitchFamily="34" charset="0"/>
              <a:buChar char="•"/>
            </a:pPr>
            <a:r>
              <a:rPr lang="zh-CN" altLang="en-US" b="1" dirty="0"/>
              <a:t>权重计算</a:t>
            </a:r>
            <a:endParaRPr lang="en-US" altLang="zh-CN" b="1" dirty="0"/>
          </a:p>
          <a:p>
            <a:pPr marL="285750" indent="-285750">
              <a:buFont typeface="Arial" panose="020B0604020202020204" pitchFamily="34" charset="0"/>
              <a:buChar char="•"/>
            </a:pPr>
            <a:r>
              <a:rPr lang="zh-CN" altLang="en-US" b="1" dirty="0"/>
              <a:t>融合</a:t>
            </a:r>
            <a:endParaRPr lang="en-US" altLang="zh-CN" b="1" dirty="0"/>
          </a:p>
        </p:txBody>
      </p:sp>
      <p:pic>
        <p:nvPicPr>
          <p:cNvPr id="5" name="图片 4">
            <a:extLst>
              <a:ext uri="{FF2B5EF4-FFF2-40B4-BE49-F238E27FC236}">
                <a16:creationId xmlns:a16="http://schemas.microsoft.com/office/drawing/2014/main" id="{FA822946-231C-9725-99C1-EB9DCCF1BE82}"/>
              </a:ext>
            </a:extLst>
          </p:cNvPr>
          <p:cNvPicPr>
            <a:picLocks noChangeAspect="1"/>
          </p:cNvPicPr>
          <p:nvPr/>
        </p:nvPicPr>
        <p:blipFill>
          <a:blip r:embed="rId2"/>
          <a:stretch>
            <a:fillRect/>
          </a:stretch>
        </p:blipFill>
        <p:spPr>
          <a:xfrm>
            <a:off x="6861444" y="1104829"/>
            <a:ext cx="3048425" cy="714475"/>
          </a:xfrm>
          <a:prstGeom prst="rect">
            <a:avLst/>
          </a:prstGeom>
        </p:spPr>
      </p:pic>
      <p:pic>
        <p:nvPicPr>
          <p:cNvPr id="7" name="图片 6">
            <a:extLst>
              <a:ext uri="{FF2B5EF4-FFF2-40B4-BE49-F238E27FC236}">
                <a16:creationId xmlns:a16="http://schemas.microsoft.com/office/drawing/2014/main" id="{A74849D1-C577-0523-1FA3-C6225A2BF432}"/>
              </a:ext>
            </a:extLst>
          </p:cNvPr>
          <p:cNvPicPr>
            <a:picLocks noChangeAspect="1"/>
          </p:cNvPicPr>
          <p:nvPr/>
        </p:nvPicPr>
        <p:blipFill>
          <a:blip r:embed="rId3"/>
          <a:stretch>
            <a:fillRect/>
          </a:stretch>
        </p:blipFill>
        <p:spPr>
          <a:xfrm>
            <a:off x="7117689" y="1856852"/>
            <a:ext cx="4588932" cy="1317821"/>
          </a:xfrm>
          <a:prstGeom prst="rect">
            <a:avLst/>
          </a:prstGeom>
        </p:spPr>
      </p:pic>
      <p:pic>
        <p:nvPicPr>
          <p:cNvPr id="9" name="图片 8">
            <a:extLst>
              <a:ext uri="{FF2B5EF4-FFF2-40B4-BE49-F238E27FC236}">
                <a16:creationId xmlns:a16="http://schemas.microsoft.com/office/drawing/2014/main" id="{F83BE6AB-A38D-96C2-1DC4-BE78B62A6681}"/>
              </a:ext>
            </a:extLst>
          </p:cNvPr>
          <p:cNvPicPr>
            <a:picLocks noChangeAspect="1"/>
          </p:cNvPicPr>
          <p:nvPr/>
        </p:nvPicPr>
        <p:blipFill>
          <a:blip r:embed="rId4"/>
          <a:stretch>
            <a:fillRect/>
          </a:stretch>
        </p:blipFill>
        <p:spPr>
          <a:xfrm>
            <a:off x="7117689" y="3313218"/>
            <a:ext cx="4927379" cy="834234"/>
          </a:xfrm>
          <a:prstGeom prst="rect">
            <a:avLst/>
          </a:prstGeom>
        </p:spPr>
      </p:pic>
      <p:pic>
        <p:nvPicPr>
          <p:cNvPr id="11" name="图片 10">
            <a:extLst>
              <a:ext uri="{FF2B5EF4-FFF2-40B4-BE49-F238E27FC236}">
                <a16:creationId xmlns:a16="http://schemas.microsoft.com/office/drawing/2014/main" id="{A71EF6F9-3D8D-06CA-20A5-4088BE3DEF4C}"/>
              </a:ext>
            </a:extLst>
          </p:cNvPr>
          <p:cNvPicPr>
            <a:picLocks noChangeAspect="1"/>
          </p:cNvPicPr>
          <p:nvPr/>
        </p:nvPicPr>
        <p:blipFill>
          <a:blip r:embed="rId5"/>
          <a:stretch>
            <a:fillRect/>
          </a:stretch>
        </p:blipFill>
        <p:spPr>
          <a:xfrm>
            <a:off x="7057985" y="4445917"/>
            <a:ext cx="4927379" cy="619211"/>
          </a:xfrm>
          <a:prstGeom prst="rect">
            <a:avLst/>
          </a:prstGeom>
        </p:spPr>
      </p:pic>
      <p:pic>
        <p:nvPicPr>
          <p:cNvPr id="13" name="图片 12">
            <a:extLst>
              <a:ext uri="{FF2B5EF4-FFF2-40B4-BE49-F238E27FC236}">
                <a16:creationId xmlns:a16="http://schemas.microsoft.com/office/drawing/2014/main" id="{30ACF211-D628-071B-1064-F0124571A1EA}"/>
              </a:ext>
            </a:extLst>
          </p:cNvPr>
          <p:cNvPicPr>
            <a:picLocks noChangeAspect="1"/>
          </p:cNvPicPr>
          <p:nvPr/>
        </p:nvPicPr>
        <p:blipFill>
          <a:blip r:embed="rId6"/>
          <a:stretch>
            <a:fillRect/>
          </a:stretch>
        </p:blipFill>
        <p:spPr>
          <a:xfrm>
            <a:off x="6240322" y="5363593"/>
            <a:ext cx="2578152" cy="897750"/>
          </a:xfrm>
          <a:prstGeom prst="rect">
            <a:avLst/>
          </a:prstGeom>
        </p:spPr>
      </p:pic>
      <p:pic>
        <p:nvPicPr>
          <p:cNvPr id="15" name="图片 14">
            <a:extLst>
              <a:ext uri="{FF2B5EF4-FFF2-40B4-BE49-F238E27FC236}">
                <a16:creationId xmlns:a16="http://schemas.microsoft.com/office/drawing/2014/main" id="{A432F69B-DC10-953A-13A4-38BDBF2C8581}"/>
              </a:ext>
            </a:extLst>
          </p:cNvPr>
          <p:cNvPicPr>
            <a:picLocks noChangeAspect="1"/>
          </p:cNvPicPr>
          <p:nvPr/>
        </p:nvPicPr>
        <p:blipFill>
          <a:blip r:embed="rId7"/>
          <a:stretch>
            <a:fillRect/>
          </a:stretch>
        </p:blipFill>
        <p:spPr>
          <a:xfrm>
            <a:off x="9678866" y="5520805"/>
            <a:ext cx="2441087" cy="926905"/>
          </a:xfrm>
          <a:prstGeom prst="rect">
            <a:avLst/>
          </a:prstGeom>
        </p:spPr>
      </p:pic>
      <p:sp>
        <p:nvSpPr>
          <p:cNvPr id="16" name="箭头: 下 15">
            <a:extLst>
              <a:ext uri="{FF2B5EF4-FFF2-40B4-BE49-F238E27FC236}">
                <a16:creationId xmlns:a16="http://schemas.microsoft.com/office/drawing/2014/main" id="{9E807E25-9203-F67E-1B9F-FD3CCAC67F78}"/>
              </a:ext>
            </a:extLst>
          </p:cNvPr>
          <p:cNvSpPr/>
          <p:nvPr/>
        </p:nvSpPr>
        <p:spPr>
          <a:xfrm>
            <a:off x="8653882" y="3958464"/>
            <a:ext cx="329184" cy="3275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连接符: 曲线 17">
            <a:extLst>
              <a:ext uri="{FF2B5EF4-FFF2-40B4-BE49-F238E27FC236}">
                <a16:creationId xmlns:a16="http://schemas.microsoft.com/office/drawing/2014/main" id="{CEAF8EDF-3CB4-7721-9061-0C5B4DBC46A4}"/>
              </a:ext>
            </a:extLst>
          </p:cNvPr>
          <p:cNvCxnSpPr/>
          <p:nvPr/>
        </p:nvCxnSpPr>
        <p:spPr>
          <a:xfrm rot="5400000">
            <a:off x="8143323" y="5180667"/>
            <a:ext cx="472478" cy="241401"/>
          </a:xfrm>
          <a:prstGeom prst="curvedConnector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箭头: 右 18">
            <a:extLst>
              <a:ext uri="{FF2B5EF4-FFF2-40B4-BE49-F238E27FC236}">
                <a16:creationId xmlns:a16="http://schemas.microsoft.com/office/drawing/2014/main" id="{8F8622BC-0C12-C9AA-247F-01930EDBFFF9}"/>
              </a:ext>
            </a:extLst>
          </p:cNvPr>
          <p:cNvSpPr/>
          <p:nvPr/>
        </p:nvSpPr>
        <p:spPr>
          <a:xfrm>
            <a:off x="8756294" y="5828499"/>
            <a:ext cx="847687" cy="2724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272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延伸</a:t>
            </a:r>
            <a:r>
              <a:rPr lang="en-US" altLang="zh-CN" dirty="0"/>
              <a:t>:Exposure Fusion-MATLAB</a:t>
            </a:r>
            <a:r>
              <a:rPr lang="zh-CN" altLang="en-US" dirty="0"/>
              <a:t>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C0AFC584-BDAB-813B-31E0-5C709001AC8D}"/>
              </a:ext>
            </a:extLst>
          </p:cNvPr>
          <p:cNvSpPr txBox="1"/>
          <p:nvPr/>
        </p:nvSpPr>
        <p:spPr>
          <a:xfrm>
            <a:off x="424282" y="1228954"/>
            <a:ext cx="11031321" cy="3570208"/>
          </a:xfrm>
          <a:prstGeom prst="rect">
            <a:avLst/>
          </a:prstGeom>
          <a:noFill/>
        </p:spPr>
        <p:txBody>
          <a:bodyPr wrap="square" rtlCol="0">
            <a:spAutoFit/>
          </a:bodyPr>
          <a:lstStyle/>
          <a:p>
            <a:r>
              <a:rPr lang="en-US" altLang="zh-CN" sz="2800" b="1" i="0" dirty="0" err="1">
                <a:solidFill>
                  <a:srgbClr val="4F4F4F"/>
                </a:solidFill>
                <a:effectLst/>
                <a:highlight>
                  <a:srgbClr val="FFFFFF"/>
                </a:highlight>
                <a:latin typeface="PingFang SC"/>
              </a:rPr>
              <a:t>blendexposure</a:t>
            </a:r>
            <a:r>
              <a:rPr lang="zh-CN" altLang="en-US" sz="2800" b="1" i="0" dirty="0">
                <a:solidFill>
                  <a:srgbClr val="4F4F4F"/>
                </a:solidFill>
                <a:effectLst/>
                <a:highlight>
                  <a:srgbClr val="FFFFFF"/>
                </a:highlight>
                <a:latin typeface="PingFang SC"/>
              </a:rPr>
              <a:t>函数</a:t>
            </a:r>
          </a:p>
          <a:p>
            <a:pPr marL="285750" indent="-285750">
              <a:buFont typeface="Arial" panose="020B0604020202020204" pitchFamily="34" charset="0"/>
              <a:buChar char="•"/>
            </a:pPr>
            <a:r>
              <a:rPr lang="en-US" altLang="zh-CN" dirty="0" err="1"/>
              <a:t>blendexposure</a:t>
            </a:r>
            <a:r>
              <a:rPr lang="zh-CN" altLang="en-US" dirty="0"/>
              <a:t>函数将具有不同曝光值的灰度图或</a:t>
            </a:r>
            <a:r>
              <a:rPr lang="en-US" altLang="zh-CN" dirty="0"/>
              <a:t>RGB</a:t>
            </a:r>
            <a:r>
              <a:rPr lang="zh-CN" altLang="en-US" dirty="0"/>
              <a:t>图像根据图像的对比度、饱和度、曝光度进行合理混合，最终返回曝光良好的图像</a:t>
            </a:r>
            <a:r>
              <a:rPr lang="en-US" altLang="zh-CN" dirty="0"/>
              <a:t>J</a:t>
            </a:r>
          </a:p>
          <a:p>
            <a:pPr marL="285750" indent="-285750">
              <a:buFont typeface="Arial" panose="020B0604020202020204" pitchFamily="34" charset="0"/>
              <a:buChar char="•"/>
            </a:pPr>
            <a:r>
              <a:rPr lang="zh-CN" altLang="en-US" dirty="0"/>
              <a:t>参数：</a:t>
            </a:r>
            <a:endParaRPr lang="en-US" altLang="zh-CN" dirty="0"/>
          </a:p>
          <a:p>
            <a:pPr marL="742950" lvl="1" indent="-285750">
              <a:buFont typeface="Arial" panose="020B0604020202020204" pitchFamily="34" charset="0"/>
              <a:buChar char="•"/>
            </a:pPr>
            <a:r>
              <a:rPr lang="en-US" altLang="zh-CN" dirty="0">
                <a:solidFill>
                  <a:srgbClr val="FF0000"/>
                </a:solidFill>
              </a:rPr>
              <a:t>I1,I2,…In</a:t>
            </a:r>
            <a:r>
              <a:rPr lang="zh-CN" altLang="en-US" dirty="0"/>
              <a:t>：灰度图像或</a:t>
            </a:r>
            <a:r>
              <a:rPr lang="en-US" altLang="zh-CN" dirty="0"/>
              <a:t>RGB</a:t>
            </a:r>
            <a:r>
              <a:rPr lang="zh-CN" altLang="en-US" dirty="0"/>
              <a:t>图像。所有的输入图像都必须具有相同的大小和数据类型</a:t>
            </a:r>
            <a:endParaRPr lang="en-US" altLang="zh-CN" dirty="0"/>
          </a:p>
          <a:p>
            <a:pPr marL="742950" lvl="1" indent="-285750">
              <a:buFont typeface="Arial" panose="020B0604020202020204" pitchFamily="34" charset="0"/>
              <a:buChar char="•"/>
            </a:pPr>
            <a:r>
              <a:rPr lang="en-US" altLang="zh-CN" dirty="0">
                <a:solidFill>
                  <a:srgbClr val="FF0000"/>
                </a:solidFill>
              </a:rPr>
              <a:t>J</a:t>
            </a:r>
            <a:r>
              <a:rPr lang="zh-CN" altLang="en-US" dirty="0"/>
              <a:t>：输出的混合图像，图像数据大小和数据类型和输入图像一致</a:t>
            </a:r>
            <a:endParaRPr lang="en-US" altLang="zh-CN" dirty="0"/>
          </a:p>
          <a:p>
            <a:pPr marL="742950" lvl="1" indent="-285750">
              <a:buFont typeface="Arial" panose="020B0604020202020204" pitchFamily="34" charset="0"/>
              <a:buChar char="•"/>
            </a:pPr>
            <a:r>
              <a:rPr lang="en-US" altLang="zh-CN" dirty="0">
                <a:solidFill>
                  <a:srgbClr val="FF0000"/>
                </a:solidFill>
              </a:rPr>
              <a:t>Name-Value</a:t>
            </a:r>
            <a:r>
              <a:rPr lang="zh-CN" altLang="en-US" dirty="0"/>
              <a:t>：</a:t>
            </a:r>
            <a:endParaRPr lang="en-US" altLang="zh-CN" dirty="0"/>
          </a:p>
          <a:p>
            <a:pPr marL="1200150" lvl="2" indent="-285750">
              <a:buFont typeface="Arial" panose="020B0604020202020204" pitchFamily="34" charset="0"/>
              <a:buChar char="•"/>
            </a:pPr>
            <a:r>
              <a:rPr lang="zh-CN" altLang="en-US" dirty="0">
                <a:solidFill>
                  <a:srgbClr val="FF0000"/>
                </a:solidFill>
              </a:rPr>
              <a:t>‘</a:t>
            </a:r>
            <a:r>
              <a:rPr lang="en-US" altLang="zh-CN" dirty="0">
                <a:solidFill>
                  <a:srgbClr val="FF0000"/>
                </a:solidFill>
              </a:rPr>
              <a:t>Contrast’</a:t>
            </a:r>
            <a:r>
              <a:rPr lang="zh-CN" altLang="en-US" dirty="0"/>
              <a:t>：对比度的权重，默认为</a:t>
            </a:r>
            <a:r>
              <a:rPr lang="en-US" altLang="zh-CN" dirty="0"/>
              <a:t>1</a:t>
            </a:r>
            <a:r>
              <a:rPr lang="zh-CN" altLang="en-US" dirty="0"/>
              <a:t>，可以指定为</a:t>
            </a:r>
            <a:r>
              <a:rPr lang="en-US" altLang="zh-CN" dirty="0"/>
              <a:t>[0 1]</a:t>
            </a:r>
            <a:r>
              <a:rPr lang="zh-CN" altLang="en-US" dirty="0"/>
              <a:t>内的数</a:t>
            </a:r>
            <a:endParaRPr lang="en-US" altLang="zh-CN" dirty="0"/>
          </a:p>
          <a:p>
            <a:pPr marL="1200150" lvl="2" indent="-285750">
              <a:buFont typeface="Arial" panose="020B0604020202020204" pitchFamily="34" charset="0"/>
              <a:buChar char="•"/>
            </a:pPr>
            <a:r>
              <a:rPr lang="zh-CN" altLang="en-US" dirty="0"/>
              <a:t>‘</a:t>
            </a:r>
            <a:r>
              <a:rPr lang="en-US" altLang="zh-CN" dirty="0">
                <a:solidFill>
                  <a:srgbClr val="FF0000"/>
                </a:solidFill>
              </a:rPr>
              <a:t>Saturation</a:t>
            </a:r>
            <a:r>
              <a:rPr lang="en-US" altLang="zh-CN" dirty="0"/>
              <a:t>’</a:t>
            </a:r>
            <a:r>
              <a:rPr lang="zh-CN" altLang="en-US" dirty="0"/>
              <a:t>：饱和度的权重，默认为</a:t>
            </a:r>
            <a:r>
              <a:rPr lang="en-US" altLang="zh-CN" dirty="0"/>
              <a:t>1</a:t>
            </a:r>
            <a:r>
              <a:rPr lang="zh-CN" altLang="en-US" dirty="0"/>
              <a:t>，可以指定为</a:t>
            </a:r>
            <a:r>
              <a:rPr lang="en-US" altLang="zh-CN" dirty="0"/>
              <a:t>[0 1]</a:t>
            </a:r>
            <a:r>
              <a:rPr lang="zh-CN" altLang="en-US" dirty="0"/>
              <a:t>内的数</a:t>
            </a:r>
            <a:endParaRPr lang="en-US" altLang="zh-CN" dirty="0"/>
          </a:p>
          <a:p>
            <a:pPr marL="1200150" lvl="2" indent="-285750">
              <a:buFont typeface="Arial" panose="020B0604020202020204" pitchFamily="34" charset="0"/>
              <a:buChar char="•"/>
            </a:pPr>
            <a:r>
              <a:rPr lang="zh-CN" altLang="en-US" dirty="0"/>
              <a:t>‘</a:t>
            </a:r>
            <a:r>
              <a:rPr lang="en-US" altLang="zh-CN" dirty="0" err="1">
                <a:solidFill>
                  <a:srgbClr val="FF0000"/>
                </a:solidFill>
              </a:rPr>
              <a:t>Wellexposedness</a:t>
            </a:r>
            <a:r>
              <a:rPr lang="en-US" altLang="zh-CN" dirty="0"/>
              <a:t>’</a:t>
            </a:r>
            <a:r>
              <a:rPr lang="zh-CN" altLang="en-US" dirty="0"/>
              <a:t>：曝光量的权重，默认为</a:t>
            </a:r>
            <a:r>
              <a:rPr lang="en-US" altLang="zh-CN" dirty="0"/>
              <a:t>1</a:t>
            </a:r>
            <a:r>
              <a:rPr lang="zh-CN" altLang="en-US" dirty="0"/>
              <a:t>，可以指定为</a:t>
            </a:r>
            <a:r>
              <a:rPr lang="en-US" altLang="zh-CN" dirty="0"/>
              <a:t>[0 1]</a:t>
            </a:r>
            <a:r>
              <a:rPr lang="zh-CN" altLang="en-US" dirty="0"/>
              <a:t>内的数</a:t>
            </a:r>
            <a:endParaRPr lang="en-US" altLang="zh-CN" dirty="0"/>
          </a:p>
          <a:p>
            <a:pPr marL="1200150" lvl="2" indent="-285750">
              <a:buFont typeface="Arial" panose="020B0604020202020204" pitchFamily="34" charset="0"/>
              <a:buChar char="•"/>
            </a:pPr>
            <a:r>
              <a:rPr lang="zh-CN" altLang="en-US" dirty="0"/>
              <a:t>‘</a:t>
            </a:r>
            <a:r>
              <a:rPr lang="en-US" altLang="zh-CN" dirty="0" err="1">
                <a:solidFill>
                  <a:srgbClr val="FF0000"/>
                </a:solidFill>
              </a:rPr>
              <a:t>ReduceStrongLight</a:t>
            </a:r>
            <a:r>
              <a:rPr lang="en-US" altLang="zh-CN" dirty="0"/>
              <a:t>’</a:t>
            </a:r>
            <a:r>
              <a:rPr lang="zh-CN" altLang="en-US" dirty="0"/>
              <a:t>：可以指定为’</a:t>
            </a:r>
            <a:r>
              <a:rPr lang="en-US" altLang="zh-CN" dirty="0"/>
              <a:t>true’(default)</a:t>
            </a:r>
            <a:r>
              <a:rPr lang="zh-CN" altLang="en-US" dirty="0"/>
              <a:t>和’</a:t>
            </a:r>
            <a:r>
              <a:rPr lang="en-US" altLang="zh-CN" dirty="0"/>
              <a:t>false’</a:t>
            </a:r>
            <a:r>
              <a:rPr lang="zh-CN" altLang="en-US" dirty="0"/>
              <a:t>，如果“</a:t>
            </a:r>
            <a:r>
              <a:rPr lang="en-US" altLang="zh-CN" dirty="0" err="1"/>
              <a:t>ReduceStrongLight</a:t>
            </a:r>
            <a:r>
              <a:rPr lang="en-US" altLang="zh-CN" dirty="0"/>
              <a:t>”</a:t>
            </a:r>
            <a:r>
              <a:rPr lang="zh-CN" altLang="en-US" dirty="0"/>
              <a:t>为真，则</a:t>
            </a:r>
            <a:r>
              <a:rPr lang="en-US" altLang="zh-CN" dirty="0" err="1"/>
              <a:t>blendexposure</a:t>
            </a:r>
            <a:r>
              <a:rPr lang="zh-CN" altLang="en-US" dirty="0"/>
              <a:t>将尝试抑制图像中强光源的高光。</a:t>
            </a:r>
          </a:p>
        </p:txBody>
      </p:sp>
      <p:pic>
        <p:nvPicPr>
          <p:cNvPr id="5" name="图片 4">
            <a:extLst>
              <a:ext uri="{FF2B5EF4-FFF2-40B4-BE49-F238E27FC236}">
                <a16:creationId xmlns:a16="http://schemas.microsoft.com/office/drawing/2014/main" id="{04F4BBA0-8013-DEEF-C4F6-B344C9FAF37B}"/>
              </a:ext>
            </a:extLst>
          </p:cNvPr>
          <p:cNvPicPr>
            <a:picLocks noChangeAspect="1"/>
          </p:cNvPicPr>
          <p:nvPr/>
        </p:nvPicPr>
        <p:blipFill>
          <a:blip r:embed="rId2"/>
          <a:stretch>
            <a:fillRect/>
          </a:stretch>
        </p:blipFill>
        <p:spPr>
          <a:xfrm>
            <a:off x="553516" y="4970205"/>
            <a:ext cx="11214202" cy="717459"/>
          </a:xfrm>
          <a:prstGeom prst="rect">
            <a:avLst/>
          </a:prstGeom>
        </p:spPr>
      </p:pic>
    </p:spTree>
    <p:extLst>
      <p:ext uri="{BB962C8B-B14F-4D97-AF65-F5344CB8AC3E}">
        <p14:creationId xmlns:p14="http://schemas.microsoft.com/office/powerpoint/2010/main" val="22302892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延伸</a:t>
            </a:r>
            <a:r>
              <a:rPr lang="en-US" altLang="zh-CN" dirty="0"/>
              <a:t>:Exposure Fusion-MATLAB</a:t>
            </a:r>
            <a:r>
              <a:rPr lang="zh-CN" altLang="en-US" dirty="0"/>
              <a:t>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8" name="图片 7">
            <a:extLst>
              <a:ext uri="{FF2B5EF4-FFF2-40B4-BE49-F238E27FC236}">
                <a16:creationId xmlns:a16="http://schemas.microsoft.com/office/drawing/2014/main" id="{FF8D0A0F-A004-887B-8DC5-8EE1B7F0ED59}"/>
              </a:ext>
            </a:extLst>
          </p:cNvPr>
          <p:cNvPicPr>
            <a:picLocks noChangeAspect="1"/>
          </p:cNvPicPr>
          <p:nvPr/>
        </p:nvPicPr>
        <p:blipFill>
          <a:blip r:embed="rId2"/>
          <a:stretch>
            <a:fillRect/>
          </a:stretch>
        </p:blipFill>
        <p:spPr>
          <a:xfrm>
            <a:off x="321722" y="1279440"/>
            <a:ext cx="6380450" cy="2034346"/>
          </a:xfrm>
          <a:prstGeom prst="rect">
            <a:avLst/>
          </a:prstGeom>
        </p:spPr>
      </p:pic>
      <p:pic>
        <p:nvPicPr>
          <p:cNvPr id="10" name="图片 9">
            <a:extLst>
              <a:ext uri="{FF2B5EF4-FFF2-40B4-BE49-F238E27FC236}">
                <a16:creationId xmlns:a16="http://schemas.microsoft.com/office/drawing/2014/main" id="{9DC2D9F5-46BC-E644-895F-6F7E1C0084DA}"/>
              </a:ext>
            </a:extLst>
          </p:cNvPr>
          <p:cNvPicPr>
            <a:picLocks noChangeAspect="1"/>
          </p:cNvPicPr>
          <p:nvPr/>
        </p:nvPicPr>
        <p:blipFill>
          <a:blip r:embed="rId3"/>
          <a:stretch>
            <a:fillRect/>
          </a:stretch>
        </p:blipFill>
        <p:spPr>
          <a:xfrm>
            <a:off x="7731047" y="1048986"/>
            <a:ext cx="4214676" cy="3180119"/>
          </a:xfrm>
          <a:prstGeom prst="rect">
            <a:avLst/>
          </a:prstGeom>
        </p:spPr>
      </p:pic>
      <p:pic>
        <p:nvPicPr>
          <p:cNvPr id="12" name="图片 11">
            <a:extLst>
              <a:ext uri="{FF2B5EF4-FFF2-40B4-BE49-F238E27FC236}">
                <a16:creationId xmlns:a16="http://schemas.microsoft.com/office/drawing/2014/main" id="{A8405519-9B22-060B-2CC8-6FA9064D571C}"/>
              </a:ext>
            </a:extLst>
          </p:cNvPr>
          <p:cNvPicPr>
            <a:picLocks noChangeAspect="1"/>
          </p:cNvPicPr>
          <p:nvPr/>
        </p:nvPicPr>
        <p:blipFill>
          <a:blip r:embed="rId4"/>
          <a:stretch>
            <a:fillRect/>
          </a:stretch>
        </p:blipFill>
        <p:spPr>
          <a:xfrm>
            <a:off x="162625" y="3429000"/>
            <a:ext cx="7496389" cy="3039731"/>
          </a:xfrm>
          <a:prstGeom prst="rect">
            <a:avLst/>
          </a:prstGeom>
        </p:spPr>
      </p:pic>
      <p:sp>
        <p:nvSpPr>
          <p:cNvPr id="13" name="文本框 12">
            <a:extLst>
              <a:ext uri="{FF2B5EF4-FFF2-40B4-BE49-F238E27FC236}">
                <a16:creationId xmlns:a16="http://schemas.microsoft.com/office/drawing/2014/main" id="{B7A06567-844C-38CF-DDE6-7ECC8181E536}"/>
              </a:ext>
            </a:extLst>
          </p:cNvPr>
          <p:cNvSpPr txBox="1"/>
          <p:nvPr/>
        </p:nvSpPr>
        <p:spPr>
          <a:xfrm>
            <a:off x="7593178" y="5009126"/>
            <a:ext cx="3745382" cy="923330"/>
          </a:xfrm>
          <a:prstGeom prst="rect">
            <a:avLst/>
          </a:prstGeom>
          <a:noFill/>
        </p:spPr>
        <p:txBody>
          <a:bodyPr wrap="square" rtlCol="0">
            <a:spAutoFit/>
          </a:bodyPr>
          <a:lstStyle/>
          <a:p>
            <a:r>
              <a:rPr lang="en-US" altLang="zh-CN" dirty="0"/>
              <a:t>E</a:t>
            </a:r>
            <a:r>
              <a:rPr lang="zh-CN" altLang="en-US" dirty="0"/>
              <a:t>与</a:t>
            </a:r>
            <a:r>
              <a:rPr lang="en-US" altLang="zh-CN" dirty="0"/>
              <a:t>F:true</a:t>
            </a:r>
            <a:r>
              <a:rPr lang="zh-CN" altLang="en-US" dirty="0"/>
              <a:t>和</a:t>
            </a:r>
            <a:r>
              <a:rPr lang="en-US" altLang="zh-CN" dirty="0"/>
              <a:t>false</a:t>
            </a:r>
            <a:r>
              <a:rPr lang="zh-CN" altLang="en-US" dirty="0"/>
              <a:t>对比</a:t>
            </a:r>
            <a:endParaRPr lang="en-US" altLang="zh-CN" dirty="0"/>
          </a:p>
          <a:p>
            <a:r>
              <a:rPr lang="en-US" altLang="zh-CN" dirty="0"/>
              <a:t>true:</a:t>
            </a:r>
            <a:r>
              <a:rPr lang="zh-CN" altLang="en-US" b="0" i="0" dirty="0">
                <a:solidFill>
                  <a:srgbClr val="4D4D4D"/>
                </a:solidFill>
                <a:effectLst/>
                <a:highlight>
                  <a:srgbClr val="FFFFFF"/>
                </a:highlight>
                <a:latin typeface="-apple-system"/>
              </a:rPr>
              <a:t>抑制图像中强光源的高光</a:t>
            </a:r>
            <a:endParaRPr lang="en-US" altLang="zh-CN" b="0" i="0" dirty="0">
              <a:solidFill>
                <a:srgbClr val="4D4D4D"/>
              </a:solidFill>
              <a:effectLst/>
              <a:highlight>
                <a:srgbClr val="FFFFFF"/>
              </a:highlight>
              <a:latin typeface="-apple-system"/>
            </a:endParaRPr>
          </a:p>
          <a:p>
            <a:r>
              <a:rPr lang="zh-CN" altLang="en-US" dirty="0"/>
              <a:t>对比：前照灯形状</a:t>
            </a:r>
          </a:p>
        </p:txBody>
      </p:sp>
    </p:spTree>
    <p:extLst>
      <p:ext uri="{BB962C8B-B14F-4D97-AF65-F5344CB8AC3E}">
        <p14:creationId xmlns:p14="http://schemas.microsoft.com/office/powerpoint/2010/main" val="72355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HDR</a:t>
            </a:r>
            <a:r>
              <a:rPr lang="zh-CN" altLang="en-US" dirty="0"/>
              <a:t>介绍</a:t>
            </a:r>
            <a:r>
              <a:rPr lang="en-US" altLang="zh-CN" dirty="0"/>
              <a:t>:</a:t>
            </a:r>
            <a:r>
              <a:rPr lang="zh-CN" altLang="en-US" dirty="0"/>
              <a:t>动态范围</a:t>
            </a:r>
            <a:r>
              <a:rPr lang="en-US" altLang="zh-CN" dirty="0"/>
              <a:t>Dynamic Range</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37D5B96C-07E5-C9E1-B84F-5EB9CBBD3CCB}"/>
              </a:ext>
            </a:extLst>
          </p:cNvPr>
          <p:cNvPicPr>
            <a:picLocks noChangeAspect="1"/>
          </p:cNvPicPr>
          <p:nvPr/>
        </p:nvPicPr>
        <p:blipFill>
          <a:blip r:embed="rId2"/>
          <a:stretch>
            <a:fillRect/>
          </a:stretch>
        </p:blipFill>
        <p:spPr>
          <a:xfrm>
            <a:off x="1204654" y="2376578"/>
            <a:ext cx="8859362" cy="3970863"/>
          </a:xfrm>
          <a:prstGeom prst="rect">
            <a:avLst/>
          </a:prstGeom>
        </p:spPr>
      </p:pic>
      <p:sp>
        <p:nvSpPr>
          <p:cNvPr id="5" name="文本框 4">
            <a:extLst>
              <a:ext uri="{FF2B5EF4-FFF2-40B4-BE49-F238E27FC236}">
                <a16:creationId xmlns:a16="http://schemas.microsoft.com/office/drawing/2014/main" id="{7FA183F9-38C9-979B-567A-70BA5B31781C}"/>
              </a:ext>
            </a:extLst>
          </p:cNvPr>
          <p:cNvSpPr txBox="1"/>
          <p:nvPr/>
        </p:nvSpPr>
        <p:spPr>
          <a:xfrm>
            <a:off x="565709" y="1019724"/>
            <a:ext cx="11109350"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rgbClr val="FF0000"/>
                </a:solidFill>
              </a:rPr>
              <a:t>人类视觉系统</a:t>
            </a:r>
            <a:r>
              <a:rPr lang="zh-CN" altLang="en-US" dirty="0"/>
              <a:t>可以适应非常宽广的亮度变化范围</a:t>
            </a:r>
            <a:r>
              <a:rPr lang="en-US" altLang="zh-CN" dirty="0"/>
              <a:t>(5000:1)</a:t>
            </a:r>
          </a:p>
          <a:p>
            <a:pPr marL="285750" indent="-285750">
              <a:buFont typeface="Arial" panose="020B0604020202020204" pitchFamily="34" charset="0"/>
              <a:buChar char="•"/>
            </a:pPr>
            <a:r>
              <a:rPr lang="zh-CN" altLang="en-US" dirty="0">
                <a:solidFill>
                  <a:srgbClr val="FF0000"/>
                </a:solidFill>
              </a:rPr>
              <a:t>真实世界</a:t>
            </a:r>
            <a:r>
              <a:rPr lang="zh-CN" altLang="en-US" dirty="0"/>
              <a:t>动态范围极高</a:t>
            </a:r>
            <a:r>
              <a:rPr lang="en-US" altLang="zh-CN" dirty="0"/>
              <a:t>(100000:1)</a:t>
            </a:r>
          </a:p>
          <a:p>
            <a:pPr marL="285750" indent="-285750">
              <a:buFont typeface="Arial" panose="020B0604020202020204" pitchFamily="34" charset="0"/>
              <a:buChar char="•"/>
            </a:pPr>
            <a:r>
              <a:rPr lang="en-US" altLang="zh-CN" dirty="0">
                <a:solidFill>
                  <a:srgbClr val="FF0000"/>
                </a:solidFill>
              </a:rPr>
              <a:t>raw</a:t>
            </a:r>
            <a:r>
              <a:rPr lang="zh-CN" altLang="en-US" dirty="0">
                <a:solidFill>
                  <a:srgbClr val="FF0000"/>
                </a:solidFill>
              </a:rPr>
              <a:t>图像、</a:t>
            </a:r>
            <a:r>
              <a:rPr lang="en-US" altLang="zh-CN" dirty="0">
                <a:solidFill>
                  <a:srgbClr val="FF0000"/>
                </a:solidFill>
              </a:rPr>
              <a:t>LDR</a:t>
            </a:r>
            <a:r>
              <a:rPr lang="zh-CN" altLang="en-US" dirty="0">
                <a:solidFill>
                  <a:srgbClr val="FF0000"/>
                </a:solidFill>
              </a:rPr>
              <a:t>图像</a:t>
            </a:r>
            <a:r>
              <a:rPr lang="en-US" altLang="zh-CN" dirty="0"/>
              <a:t>:</a:t>
            </a:r>
            <a:r>
              <a:rPr lang="zh-CN" altLang="en-US" dirty="0"/>
              <a:t>根据曝光设定不同，图像覆盖的动态范围会有所变化 </a:t>
            </a:r>
            <a:r>
              <a:rPr lang="en-US" altLang="zh-CN" dirty="0"/>
              <a:t>(300:1-1000:1)</a:t>
            </a:r>
          </a:p>
          <a:p>
            <a:pPr marL="285750" indent="-285750">
              <a:buFont typeface="Arial" panose="020B0604020202020204" pitchFamily="34" charset="0"/>
              <a:buChar char="•"/>
            </a:pPr>
            <a:r>
              <a:rPr lang="en-US" altLang="zh-CN" b="1" dirty="0">
                <a:solidFill>
                  <a:srgbClr val="FF0000"/>
                </a:solidFill>
              </a:rPr>
              <a:t>HDR : High Dynamic Range</a:t>
            </a:r>
            <a:r>
              <a:rPr lang="zh-CN" altLang="en-US" b="1" dirty="0">
                <a:solidFill>
                  <a:srgbClr val="FF0000"/>
                </a:solidFill>
              </a:rPr>
              <a:t>高动态范围图像</a:t>
            </a:r>
            <a:r>
              <a:rPr lang="en-US" altLang="zh-CN" b="1" dirty="0">
                <a:solidFill>
                  <a:srgbClr val="FF0000"/>
                </a:solidFill>
              </a:rPr>
              <a:t>,</a:t>
            </a:r>
            <a:r>
              <a:rPr lang="zh-CN" altLang="en-US" b="1" dirty="0">
                <a:solidFill>
                  <a:srgbClr val="FF0000"/>
                </a:solidFill>
              </a:rPr>
              <a:t>拥有更多细节信息</a:t>
            </a:r>
            <a:endParaRPr lang="en-US" altLang="zh-CN" b="1" dirty="0">
              <a:solidFill>
                <a:srgbClr val="FF0000"/>
              </a:solidFill>
            </a:endParaRPr>
          </a:p>
        </p:txBody>
      </p:sp>
    </p:spTree>
    <p:extLst>
      <p:ext uri="{BB962C8B-B14F-4D97-AF65-F5344CB8AC3E}">
        <p14:creationId xmlns:p14="http://schemas.microsoft.com/office/powerpoint/2010/main" val="1036493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延伸</a:t>
            </a:r>
            <a:r>
              <a:rPr lang="en-US" altLang="zh-CN" dirty="0"/>
              <a:t>:Exposure Fusion-OpenCV</a:t>
            </a:r>
            <a:r>
              <a:rPr lang="zh-CN" altLang="en-US" dirty="0"/>
              <a:t>函数</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6" name="图片 5">
            <a:extLst>
              <a:ext uri="{FF2B5EF4-FFF2-40B4-BE49-F238E27FC236}">
                <a16:creationId xmlns:a16="http://schemas.microsoft.com/office/drawing/2014/main" id="{0CC9CEF3-B0A8-BBE8-E520-1913BE9C4543}"/>
              </a:ext>
            </a:extLst>
          </p:cNvPr>
          <p:cNvPicPr>
            <a:picLocks noChangeAspect="1"/>
          </p:cNvPicPr>
          <p:nvPr/>
        </p:nvPicPr>
        <p:blipFill>
          <a:blip r:embed="rId2"/>
          <a:stretch>
            <a:fillRect/>
          </a:stretch>
        </p:blipFill>
        <p:spPr>
          <a:xfrm>
            <a:off x="0" y="1327018"/>
            <a:ext cx="6792938" cy="1013231"/>
          </a:xfrm>
          <a:prstGeom prst="rect">
            <a:avLst/>
          </a:prstGeom>
        </p:spPr>
      </p:pic>
      <p:sp>
        <p:nvSpPr>
          <p:cNvPr id="7" name="文本框 6">
            <a:extLst>
              <a:ext uri="{FF2B5EF4-FFF2-40B4-BE49-F238E27FC236}">
                <a16:creationId xmlns:a16="http://schemas.microsoft.com/office/drawing/2014/main" id="{F23E6135-42EE-B273-3AF2-1180C8981137}"/>
              </a:ext>
            </a:extLst>
          </p:cNvPr>
          <p:cNvSpPr txBox="1"/>
          <p:nvPr/>
        </p:nvSpPr>
        <p:spPr>
          <a:xfrm>
            <a:off x="102411" y="2669374"/>
            <a:ext cx="5793639" cy="1477328"/>
          </a:xfrm>
          <a:prstGeom prst="rect">
            <a:avLst/>
          </a:prstGeom>
          <a:noFill/>
        </p:spPr>
        <p:txBody>
          <a:bodyPr wrap="square" rtlCol="0">
            <a:spAutoFit/>
          </a:bodyPr>
          <a:lstStyle/>
          <a:p>
            <a:r>
              <a:rPr lang="en-US" altLang="zh-CN" b="1" i="0" dirty="0">
                <a:solidFill>
                  <a:srgbClr val="000000"/>
                </a:solidFill>
                <a:effectLst/>
                <a:highlight>
                  <a:srgbClr val="FFFFFF"/>
                </a:highlight>
                <a:latin typeface="Helvetica" panose="020B0604020202020204" pitchFamily="34" charset="0"/>
              </a:rPr>
              <a:t>OpenCV</a:t>
            </a:r>
            <a:r>
              <a:rPr lang="en-US" altLang="zh-CN" b="0" i="0" dirty="0">
                <a:solidFill>
                  <a:srgbClr val="000000"/>
                </a:solidFill>
                <a:effectLst/>
                <a:highlight>
                  <a:srgbClr val="FFFFFF"/>
                </a:highlight>
                <a:latin typeface="Helvetica" panose="020B0604020202020204" pitchFamily="34" charset="0"/>
              </a:rPr>
              <a:t>: Here we show an alternative algorithm to merge the exposure images, where we do not need the exposure times. We also do not need to use any </a:t>
            </a:r>
            <a:r>
              <a:rPr lang="en-US" altLang="zh-CN" b="0" i="0" dirty="0" err="1">
                <a:solidFill>
                  <a:srgbClr val="000000"/>
                </a:solidFill>
                <a:effectLst/>
                <a:highlight>
                  <a:srgbClr val="FFFFFF"/>
                </a:highlight>
                <a:latin typeface="Helvetica" panose="020B0604020202020204" pitchFamily="34" charset="0"/>
              </a:rPr>
              <a:t>tonemap</a:t>
            </a:r>
            <a:r>
              <a:rPr lang="en-US" altLang="zh-CN" b="0" i="0" dirty="0">
                <a:solidFill>
                  <a:srgbClr val="000000"/>
                </a:solidFill>
                <a:effectLst/>
                <a:highlight>
                  <a:srgbClr val="FFFFFF"/>
                </a:highlight>
                <a:latin typeface="Helvetica" panose="020B0604020202020204" pitchFamily="34" charset="0"/>
              </a:rPr>
              <a:t> algorithm because the Mertens algorithm already gives us the result in the range of [0..1].</a:t>
            </a:r>
            <a:endParaRPr lang="zh-CN" altLang="en-US" dirty="0"/>
          </a:p>
        </p:txBody>
      </p:sp>
      <p:pic>
        <p:nvPicPr>
          <p:cNvPr id="9" name="图片 8">
            <a:extLst>
              <a:ext uri="{FF2B5EF4-FFF2-40B4-BE49-F238E27FC236}">
                <a16:creationId xmlns:a16="http://schemas.microsoft.com/office/drawing/2014/main" id="{A0840402-D91C-A326-CDF1-D58495715A34}"/>
              </a:ext>
            </a:extLst>
          </p:cNvPr>
          <p:cNvPicPr>
            <a:picLocks noChangeAspect="1"/>
          </p:cNvPicPr>
          <p:nvPr/>
        </p:nvPicPr>
        <p:blipFill>
          <a:blip r:embed="rId3"/>
          <a:stretch>
            <a:fillRect/>
          </a:stretch>
        </p:blipFill>
        <p:spPr>
          <a:xfrm>
            <a:off x="6823122" y="1592474"/>
            <a:ext cx="5266466" cy="3958130"/>
          </a:xfrm>
          <a:prstGeom prst="rect">
            <a:avLst/>
          </a:prstGeom>
        </p:spPr>
      </p:pic>
      <p:sp>
        <p:nvSpPr>
          <p:cNvPr id="10" name="文本框 9">
            <a:extLst>
              <a:ext uri="{FF2B5EF4-FFF2-40B4-BE49-F238E27FC236}">
                <a16:creationId xmlns:a16="http://schemas.microsoft.com/office/drawing/2014/main" id="{94DF070A-11A5-43D6-C44D-4EAF36F67D95}"/>
              </a:ext>
            </a:extLst>
          </p:cNvPr>
          <p:cNvSpPr txBox="1"/>
          <p:nvPr/>
        </p:nvSpPr>
        <p:spPr>
          <a:xfrm>
            <a:off x="9114740" y="5683911"/>
            <a:ext cx="3752698" cy="369332"/>
          </a:xfrm>
          <a:prstGeom prst="rect">
            <a:avLst/>
          </a:prstGeom>
          <a:noFill/>
        </p:spPr>
        <p:txBody>
          <a:bodyPr wrap="square" rtlCol="0">
            <a:spAutoFit/>
          </a:bodyPr>
          <a:lstStyle/>
          <a:p>
            <a:r>
              <a:rPr lang="en-US" altLang="zh-CN" dirty="0"/>
              <a:t>Result</a:t>
            </a:r>
            <a:endParaRPr lang="zh-CN" altLang="en-US" dirty="0"/>
          </a:p>
        </p:txBody>
      </p:sp>
    </p:spTree>
    <p:extLst>
      <p:ext uri="{BB962C8B-B14F-4D97-AF65-F5344CB8AC3E}">
        <p14:creationId xmlns:p14="http://schemas.microsoft.com/office/powerpoint/2010/main" val="366797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CEFD826-6B48-556A-CEDB-6DE1CFFEB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0606"/>
            <a:ext cx="12192000" cy="2825496"/>
          </a:xfrm>
          <a:prstGeom prst="rect">
            <a:avLst/>
          </a:prstGeom>
        </p:spPr>
      </p:pic>
      <p:sp>
        <p:nvSpPr>
          <p:cNvPr id="11" name="矩形 10">
            <a:extLst>
              <a:ext uri="{FF2B5EF4-FFF2-40B4-BE49-F238E27FC236}">
                <a16:creationId xmlns:a16="http://schemas.microsoft.com/office/drawing/2014/main" id="{B496CF4A-9660-803C-1F31-340C61E87891}"/>
              </a:ext>
            </a:extLst>
          </p:cNvPr>
          <p:cNvSpPr/>
          <p:nvPr/>
        </p:nvSpPr>
        <p:spPr>
          <a:xfrm>
            <a:off x="0" y="1728316"/>
            <a:ext cx="12192000" cy="2825496"/>
          </a:xfrm>
          <a:prstGeom prst="rect">
            <a:avLst/>
          </a:prstGeom>
          <a:solidFill>
            <a:schemeClr val="accent1">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OPPOSans R"/>
              <a:cs typeface="+mn-cs"/>
            </a:endParaRPr>
          </a:p>
        </p:txBody>
      </p:sp>
      <p:sp>
        <p:nvSpPr>
          <p:cNvPr id="3" name="矩形 2">
            <a:extLst>
              <a:ext uri="{FF2B5EF4-FFF2-40B4-BE49-F238E27FC236}">
                <a16:creationId xmlns:a16="http://schemas.microsoft.com/office/drawing/2014/main" id="{FDF76128-41C0-40BC-9CA4-F92BC546A92B}"/>
              </a:ext>
            </a:extLst>
          </p:cNvPr>
          <p:cNvSpPr/>
          <p:nvPr/>
        </p:nvSpPr>
        <p:spPr>
          <a:xfrm>
            <a:off x="1280160" y="0"/>
            <a:ext cx="2743200" cy="5120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OPPOSans B"/>
              <a:ea typeface="+mj-ea"/>
              <a:cs typeface="+mn-cs"/>
            </a:endParaRPr>
          </a:p>
        </p:txBody>
      </p:sp>
      <p:sp>
        <p:nvSpPr>
          <p:cNvPr id="4" name="箭头: V 形 3">
            <a:extLst>
              <a:ext uri="{FF2B5EF4-FFF2-40B4-BE49-F238E27FC236}">
                <a16:creationId xmlns:a16="http://schemas.microsoft.com/office/drawing/2014/main" id="{203C06E6-3D32-4B14-9F84-0C4C1441A7B4}"/>
              </a:ext>
            </a:extLst>
          </p:cNvPr>
          <p:cNvSpPr/>
          <p:nvPr/>
        </p:nvSpPr>
        <p:spPr>
          <a:xfrm rot="16200000">
            <a:off x="1863090" y="3742182"/>
            <a:ext cx="1577340" cy="2743200"/>
          </a:xfrm>
          <a:prstGeom prst="chevron">
            <a:avLst>
              <a:gd name="adj" fmla="val 4362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white"/>
              </a:solidFill>
              <a:effectLst/>
              <a:uLnTx/>
              <a:uFillTx/>
              <a:latin typeface="OPPOSans B"/>
              <a:ea typeface="+mj-ea"/>
              <a:cs typeface="+mn-cs"/>
            </a:endParaRPr>
          </a:p>
        </p:txBody>
      </p:sp>
      <p:sp>
        <p:nvSpPr>
          <p:cNvPr id="5" name="文本框 4">
            <a:extLst>
              <a:ext uri="{FF2B5EF4-FFF2-40B4-BE49-F238E27FC236}">
                <a16:creationId xmlns:a16="http://schemas.microsoft.com/office/drawing/2014/main" id="{80B3502B-4AC5-4A15-B268-EA83BC899798}"/>
              </a:ext>
            </a:extLst>
          </p:cNvPr>
          <p:cNvSpPr txBox="1"/>
          <p:nvPr/>
        </p:nvSpPr>
        <p:spPr>
          <a:xfrm>
            <a:off x="1728216" y="4140446"/>
            <a:ext cx="1717832" cy="369332"/>
          </a:xfrm>
          <a:prstGeom prst="rect">
            <a:avLst/>
          </a:prstGeom>
          <a:noFill/>
        </p:spPr>
        <p:txBody>
          <a:bodyPr wrap="square" lIns="0" tIns="0" rIns="0" bIns="0" rtlCol="0"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latin typeface="OPPOSans R"/>
                <a:cs typeface="+mn-cs"/>
              </a:rPr>
              <a:t>PART </a:t>
            </a:r>
            <a:r>
              <a:rPr lang="en-US" altLang="zh-CN" sz="2400" dirty="0">
                <a:solidFill>
                  <a:srgbClr val="FFFFFF"/>
                </a:solidFill>
                <a:latin typeface="OPPOSans R"/>
              </a:rPr>
              <a:t>FOUR</a:t>
            </a:r>
            <a:r>
              <a:rPr kumimoji="0" lang="en-US" altLang="zh-CN" sz="2400" b="0" i="0" u="none" strike="noStrike" kern="1200" cap="none" spc="0" normalizeH="0" baseline="0" noProof="0" dirty="0">
                <a:ln>
                  <a:noFill/>
                </a:ln>
                <a:solidFill>
                  <a:srgbClr val="FFFFFF"/>
                </a:solidFill>
                <a:effectLst/>
                <a:uLnTx/>
                <a:uFillTx/>
                <a:latin typeface="OPPOSans R"/>
                <a:cs typeface="+mn-cs"/>
              </a:rPr>
              <a:t> </a:t>
            </a:r>
            <a:endParaRPr kumimoji="0" lang="zh-CN" altLang="en-US" sz="2400" b="0" i="0" u="none" strike="noStrike" kern="1200" cap="none" spc="0" normalizeH="0" baseline="0" noProof="0" dirty="0">
              <a:ln>
                <a:noFill/>
              </a:ln>
              <a:solidFill>
                <a:srgbClr val="FFFFFF"/>
              </a:solidFill>
              <a:effectLst/>
              <a:uLnTx/>
              <a:uFillTx/>
              <a:latin typeface="OPPOSans R"/>
              <a:cs typeface="+mn-cs"/>
            </a:endParaRPr>
          </a:p>
        </p:txBody>
      </p:sp>
      <p:sp>
        <p:nvSpPr>
          <p:cNvPr id="6" name="文本框 5">
            <a:extLst>
              <a:ext uri="{FF2B5EF4-FFF2-40B4-BE49-F238E27FC236}">
                <a16:creationId xmlns:a16="http://schemas.microsoft.com/office/drawing/2014/main" id="{AA803A1D-F59D-4E88-968A-76FB4B68AD2F}"/>
              </a:ext>
            </a:extLst>
          </p:cNvPr>
          <p:cNvSpPr txBox="1"/>
          <p:nvPr/>
        </p:nvSpPr>
        <p:spPr>
          <a:xfrm>
            <a:off x="1600250" y="2081525"/>
            <a:ext cx="1795363" cy="2123658"/>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0" i="0" u="none" strike="noStrike" kern="1200" cap="none" spc="0" normalizeH="0" baseline="0" noProof="0" dirty="0">
                <a:ln>
                  <a:noFill/>
                </a:ln>
                <a:solidFill>
                  <a:srgbClr val="FFFFFF"/>
                </a:solidFill>
                <a:effectLst/>
                <a:uLnTx/>
                <a:uFillTx/>
                <a:latin typeface="OPPOSans B"/>
                <a:ea typeface="+mj-ea"/>
                <a:cs typeface="+mn-cs"/>
              </a:rPr>
              <a:t>04</a:t>
            </a:r>
            <a:endParaRPr kumimoji="0" lang="zh-CN" altLang="en-US" sz="13800" b="0" i="0" u="none" strike="noStrike" kern="1200" cap="none" spc="0" normalizeH="0" baseline="0" noProof="0" dirty="0">
              <a:ln>
                <a:noFill/>
              </a:ln>
              <a:solidFill>
                <a:srgbClr val="FFFFFF"/>
              </a:solidFill>
              <a:effectLst/>
              <a:uLnTx/>
              <a:uFillTx/>
              <a:latin typeface="OPPOSans B"/>
              <a:ea typeface="+mj-ea"/>
              <a:cs typeface="+mn-cs"/>
            </a:endParaRPr>
          </a:p>
        </p:txBody>
      </p:sp>
      <p:sp>
        <p:nvSpPr>
          <p:cNvPr id="7" name="文本框 6">
            <a:extLst>
              <a:ext uri="{FF2B5EF4-FFF2-40B4-BE49-F238E27FC236}">
                <a16:creationId xmlns:a16="http://schemas.microsoft.com/office/drawing/2014/main" id="{3E19388D-2BCA-48C4-8769-4C430F418258}"/>
              </a:ext>
            </a:extLst>
          </p:cNvPr>
          <p:cNvSpPr txBox="1"/>
          <p:nvPr/>
        </p:nvSpPr>
        <p:spPr>
          <a:xfrm>
            <a:off x="5966372" y="2775370"/>
            <a:ext cx="2051845" cy="615553"/>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4000" dirty="0">
                <a:solidFill>
                  <a:srgbClr val="FFFFFF"/>
                </a:solidFill>
                <a:latin typeface="OPPOSans B"/>
                <a:ea typeface="+mj-ea"/>
              </a:rPr>
              <a:t>课堂总结</a:t>
            </a:r>
            <a:endParaRPr kumimoji="1" lang="zh-CN" altLang="en-US" sz="4000" b="0" i="0" u="none" strike="noStrike" kern="1200" cap="none" spc="0" normalizeH="0" baseline="0" noProof="0" dirty="0">
              <a:ln>
                <a:noFill/>
              </a:ln>
              <a:solidFill>
                <a:srgbClr val="FFFFFF"/>
              </a:solidFill>
              <a:effectLst/>
              <a:uLnTx/>
              <a:uFillTx/>
              <a:latin typeface="OPPOSans B"/>
              <a:ea typeface="+mj-ea"/>
              <a:cs typeface="+mn-cs"/>
            </a:endParaRPr>
          </a:p>
        </p:txBody>
      </p:sp>
    </p:spTree>
    <p:extLst>
      <p:ext uri="{BB962C8B-B14F-4D97-AF65-F5344CB8AC3E}">
        <p14:creationId xmlns:p14="http://schemas.microsoft.com/office/powerpoint/2010/main" val="415793180"/>
      </p:ext>
    </p:extLst>
  </p:cSld>
  <p:clrMapOvr>
    <a:masterClrMapping/>
  </p:clrMapOvr>
  <mc:AlternateContent xmlns:mc="http://schemas.openxmlformats.org/markup-compatibility/2006" xmlns:p14="http://schemas.microsoft.com/office/powerpoint/2010/main">
    <mc:Choice Requires="p14">
      <p:transition p14:dur="0" advTm="500"/>
    </mc:Choice>
    <mc:Fallback xmlns="">
      <p:transition advTm="5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课堂总结</a:t>
            </a:r>
            <a:r>
              <a:rPr lang="en-US" altLang="zh-CN" dirty="0"/>
              <a:t>:</a:t>
            </a:r>
            <a:r>
              <a:rPr lang="zh-CN" altLang="en-US" dirty="0"/>
              <a:t>知识回顾</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077E2F1F-8AD0-60A6-435E-B9758C3F8D80}"/>
              </a:ext>
            </a:extLst>
          </p:cNvPr>
          <p:cNvSpPr txBox="1"/>
          <p:nvPr/>
        </p:nvSpPr>
        <p:spPr>
          <a:xfrm>
            <a:off x="1420866" y="2852291"/>
            <a:ext cx="2673698" cy="1354217"/>
          </a:xfrm>
          <a:prstGeom prst="rect">
            <a:avLst/>
          </a:prstGeom>
          <a:noFill/>
        </p:spPr>
        <p:txBody>
          <a:bodyPr wrap="square" lIns="0" tIns="0" rIns="0" bIns="0" rtlCol="0"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zh-CN" altLang="en-US" sz="8800" dirty="0">
                <a:solidFill>
                  <a:srgbClr val="3EA6FD"/>
                </a:solidFill>
                <a:latin typeface="OPPOSans B"/>
                <a:ea typeface="+mj-ea"/>
              </a:rPr>
              <a:t>掌握</a:t>
            </a:r>
            <a:endParaRPr kumimoji="0" lang="zh-CN" altLang="en-US" sz="8800" b="0" i="0" u="none" strike="noStrike" kern="1200" cap="none" spc="0" normalizeH="0" baseline="0" noProof="0" dirty="0">
              <a:ln>
                <a:noFill/>
              </a:ln>
              <a:solidFill>
                <a:srgbClr val="3EA6FD"/>
              </a:solidFill>
              <a:effectLst/>
              <a:uLnTx/>
              <a:uFillTx/>
              <a:latin typeface="OPPOSans B"/>
              <a:ea typeface="+mj-ea"/>
              <a:cs typeface="+mn-cs"/>
            </a:endParaRPr>
          </a:p>
        </p:txBody>
      </p:sp>
      <p:sp>
        <p:nvSpPr>
          <p:cNvPr id="4" name="文本框 3">
            <a:extLst>
              <a:ext uri="{FF2B5EF4-FFF2-40B4-BE49-F238E27FC236}">
                <a16:creationId xmlns:a16="http://schemas.microsoft.com/office/drawing/2014/main" id="{53F3A2D3-9A22-0E5D-9815-05CD6626BDA0}"/>
              </a:ext>
            </a:extLst>
          </p:cNvPr>
          <p:cNvSpPr txBox="1"/>
          <p:nvPr/>
        </p:nvSpPr>
        <p:spPr>
          <a:xfrm>
            <a:off x="1347160" y="2467991"/>
            <a:ext cx="2802566" cy="553998"/>
          </a:xfrm>
          <a:prstGeom prst="rect">
            <a:avLst/>
          </a:prstGeom>
          <a:noFill/>
        </p:spPr>
        <p:txBody>
          <a:bodyPr wrap="square" lIns="0" tIns="0" rIns="0" bIns="0" rtlCol="0" anchor="t">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3600" b="1" i="0" strike="noStrike" kern="1200" cap="none" spc="0" normalizeH="0" baseline="0" noProof="0" dirty="0">
                <a:ln>
                  <a:noFill/>
                </a:ln>
                <a:solidFill>
                  <a:schemeClr val="accent1">
                    <a:alpha val="20000"/>
                  </a:schemeClr>
                </a:solidFill>
                <a:effectLst/>
                <a:uLnTx/>
                <a:uFillTx/>
                <a:latin typeface="OPPOSans B"/>
                <a:ea typeface="+mj-ea"/>
                <a:cs typeface="+mn-cs"/>
              </a:rPr>
              <a:t>T</a:t>
            </a:r>
            <a:r>
              <a:rPr lang="en-US" altLang="zh-CN" sz="3600" b="1" dirty="0" err="1">
                <a:solidFill>
                  <a:schemeClr val="accent1">
                    <a:alpha val="20000"/>
                  </a:schemeClr>
                </a:solidFill>
                <a:latin typeface="OPPOSans B"/>
                <a:ea typeface="+mj-ea"/>
              </a:rPr>
              <a:t>echnique</a:t>
            </a:r>
            <a:endParaRPr kumimoji="0" lang="zh-CN" altLang="en-US" sz="3600" b="1" i="0" strike="noStrike" kern="1200" cap="none" spc="0" normalizeH="0" baseline="0" noProof="0" dirty="0">
              <a:ln>
                <a:noFill/>
              </a:ln>
              <a:solidFill>
                <a:schemeClr val="accent1">
                  <a:alpha val="20000"/>
                </a:schemeClr>
              </a:solidFill>
              <a:effectLst/>
              <a:uLnTx/>
              <a:uFillTx/>
              <a:latin typeface="OPPOSans B"/>
              <a:ea typeface="+mj-ea"/>
              <a:cs typeface="+mn-cs"/>
            </a:endParaRPr>
          </a:p>
        </p:txBody>
      </p:sp>
      <p:sp>
        <p:nvSpPr>
          <p:cNvPr id="5" name="文本框 4">
            <a:extLst>
              <a:ext uri="{FF2B5EF4-FFF2-40B4-BE49-F238E27FC236}">
                <a16:creationId xmlns:a16="http://schemas.microsoft.com/office/drawing/2014/main" id="{45425725-CAE3-DF94-6D03-C511A775893B}"/>
              </a:ext>
            </a:extLst>
          </p:cNvPr>
          <p:cNvSpPr txBox="1"/>
          <p:nvPr/>
        </p:nvSpPr>
        <p:spPr>
          <a:xfrm>
            <a:off x="5188108" y="987571"/>
            <a:ext cx="6901480" cy="5724644"/>
          </a:xfrm>
          <a:prstGeom prst="rect">
            <a:avLst/>
          </a:prstGeom>
          <a:no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3200" b="0" i="0" u="none" strike="noStrike" kern="1200" cap="none" spc="0" normalizeH="0" baseline="0" noProof="0" dirty="0">
                <a:ln>
                  <a:noFill/>
                </a:ln>
                <a:solidFill>
                  <a:srgbClr val="3EA6FD"/>
                </a:solidFill>
                <a:effectLst/>
                <a:uLnTx/>
                <a:uFillTx/>
                <a:latin typeface="OPPOSans B"/>
                <a:ea typeface="+mj-ea"/>
                <a:cs typeface="+mn-cs"/>
              </a:rPr>
              <a:t>HDR</a:t>
            </a:r>
            <a:r>
              <a:rPr kumimoji="0" lang="zh-CN" altLang="en-US" sz="3200" b="0" i="0" u="none" strike="noStrike" kern="1200" cap="none" spc="0" normalizeH="0" baseline="0" noProof="0" dirty="0">
                <a:ln>
                  <a:noFill/>
                </a:ln>
                <a:solidFill>
                  <a:srgbClr val="3EA6FD"/>
                </a:solidFill>
                <a:effectLst/>
                <a:uLnTx/>
                <a:uFillTx/>
                <a:latin typeface="OPPOSans B"/>
                <a:ea typeface="+mj-ea"/>
                <a:cs typeface="+mn-cs"/>
              </a:rPr>
              <a:t>介绍</a:t>
            </a:r>
            <a:endParaRPr kumimoji="0" lang="en-US" altLang="zh-CN" sz="3200" b="0" i="0" u="none" strike="noStrike" kern="1200" cap="none" spc="0" normalizeH="0" baseline="0" noProof="0" dirty="0">
              <a:ln>
                <a:noFill/>
              </a:ln>
              <a:solidFill>
                <a:srgbClr val="3EA6FD"/>
              </a:solidFill>
              <a:effectLst/>
              <a:uLnTx/>
              <a:uFillTx/>
              <a:latin typeface="OPPOSans B"/>
              <a:ea typeface="+mj-ea"/>
              <a:cs typeface="+mn-cs"/>
            </a:endParaRPr>
          </a:p>
          <a:p>
            <a:pPr marL="742950" lvl="1" indent="-285750">
              <a:buFont typeface="Arial" panose="020B0604020202020204" pitchFamily="34" charset="0"/>
              <a:buChar char="•"/>
              <a:defRPr/>
            </a:pPr>
            <a:r>
              <a:rPr lang="zh-CN" altLang="en-US" dirty="0">
                <a:solidFill>
                  <a:srgbClr val="FF0000"/>
                </a:solidFill>
                <a:latin typeface="OPPOSans B"/>
                <a:ea typeface="+mj-ea"/>
              </a:rPr>
              <a:t>理解：</a:t>
            </a:r>
            <a:r>
              <a:rPr lang="en-US" altLang="zh-CN" dirty="0">
                <a:solidFill>
                  <a:srgbClr val="FF0000"/>
                </a:solidFill>
                <a:latin typeface="OPPOSans B"/>
                <a:ea typeface="+mj-ea"/>
              </a:rPr>
              <a:t>Dynamic</a:t>
            </a:r>
            <a:r>
              <a:rPr lang="zh-CN" altLang="en-US" dirty="0">
                <a:solidFill>
                  <a:srgbClr val="FF0000"/>
                </a:solidFill>
                <a:latin typeface="OPPOSans B"/>
                <a:ea typeface="+mj-ea"/>
              </a:rPr>
              <a:t> </a:t>
            </a:r>
            <a:r>
              <a:rPr lang="en-US" altLang="zh-CN" dirty="0">
                <a:solidFill>
                  <a:srgbClr val="FF0000"/>
                </a:solidFill>
                <a:latin typeface="OPPOSans B"/>
                <a:ea typeface="+mj-ea"/>
              </a:rPr>
              <a:t>Range</a:t>
            </a:r>
            <a:r>
              <a:rPr lang="zh-CN" altLang="en-US" dirty="0">
                <a:solidFill>
                  <a:srgbClr val="FF0000"/>
                </a:solidFill>
                <a:latin typeface="OPPOSans B"/>
                <a:ea typeface="+mj-ea"/>
              </a:rPr>
              <a:t>概念</a:t>
            </a:r>
            <a:endParaRPr lang="en-US" altLang="zh-CN" dirty="0">
              <a:solidFill>
                <a:srgbClr val="FF0000"/>
              </a:solidFill>
              <a:latin typeface="OPPOSans B"/>
              <a:ea typeface="+mj-ea"/>
            </a:endParaRPr>
          </a:p>
          <a:p>
            <a:pPr marL="742950" lvl="1" indent="-285750">
              <a:buFont typeface="Arial" panose="020B0604020202020204" pitchFamily="34" charset="0"/>
              <a:buChar char="•"/>
              <a:defRPr/>
            </a:pPr>
            <a:r>
              <a:rPr lang="zh-CN" altLang="en-US" dirty="0">
                <a:solidFill>
                  <a:srgbClr val="FF0000"/>
                </a:solidFill>
                <a:latin typeface="OPPOSans B"/>
                <a:ea typeface="+mj-ea"/>
              </a:rPr>
              <a:t>理解</a:t>
            </a:r>
            <a:r>
              <a:rPr kumimoji="0" lang="zh-CN" altLang="en-US" b="0" i="0" u="none" strike="noStrike" kern="1200" cap="none" spc="0" normalizeH="0" baseline="0" noProof="0" dirty="0">
                <a:ln>
                  <a:noFill/>
                </a:ln>
                <a:solidFill>
                  <a:srgbClr val="FF0000"/>
                </a:solidFill>
                <a:effectLst/>
                <a:uLnTx/>
                <a:uFillTx/>
                <a:latin typeface="OPPOSans B"/>
                <a:ea typeface="+mj-ea"/>
                <a:cs typeface="+mn-cs"/>
              </a:rPr>
              <a:t>：</a:t>
            </a:r>
            <a:r>
              <a:rPr lang="en-US" altLang="zh-CN" dirty="0">
                <a:solidFill>
                  <a:srgbClr val="FF0000"/>
                </a:solidFill>
                <a:latin typeface="OPPOSans B"/>
                <a:ea typeface="+mj-ea"/>
              </a:rPr>
              <a:t>HDR</a:t>
            </a:r>
            <a:r>
              <a:rPr lang="zh-CN" altLang="en-US" dirty="0">
                <a:solidFill>
                  <a:srgbClr val="FF0000"/>
                </a:solidFill>
                <a:latin typeface="OPPOSans B"/>
                <a:ea typeface="+mj-ea"/>
              </a:rPr>
              <a:t>概念</a:t>
            </a:r>
            <a:endParaRPr lang="en-US" altLang="zh-CN" dirty="0">
              <a:solidFill>
                <a:srgbClr val="FF0000"/>
              </a:solidFill>
              <a:latin typeface="OPPOSans B"/>
              <a:ea typeface="+mj-ea"/>
            </a:endParaRPr>
          </a:p>
          <a:p>
            <a:pPr marL="742950" lvl="1" indent="-285750">
              <a:buFont typeface="Arial" panose="020B0604020202020204" pitchFamily="34" charset="0"/>
              <a:buChar char="•"/>
              <a:defRPr/>
            </a:pPr>
            <a:r>
              <a:rPr lang="zh-CN" altLang="en-US" dirty="0">
                <a:solidFill>
                  <a:srgbClr val="FF0000"/>
                </a:solidFill>
                <a:latin typeface="OPPOSans B"/>
                <a:ea typeface="+mj-ea"/>
              </a:rPr>
              <a:t>掌握</a:t>
            </a:r>
            <a:r>
              <a:rPr kumimoji="0" lang="zh-CN" altLang="en-US" b="0" i="0" u="none" strike="noStrike" kern="1200" cap="none" spc="0" normalizeH="0" baseline="0" noProof="0" dirty="0">
                <a:ln>
                  <a:noFill/>
                </a:ln>
                <a:solidFill>
                  <a:srgbClr val="FF0000"/>
                </a:solidFill>
                <a:effectLst/>
                <a:uLnTx/>
                <a:uFillTx/>
                <a:latin typeface="OPPOSans B"/>
                <a:ea typeface="+mj-ea"/>
                <a:cs typeface="+mn-cs"/>
              </a:rPr>
              <a:t>：</a:t>
            </a:r>
            <a:r>
              <a:rPr kumimoji="0" lang="en-US" altLang="zh-CN" b="0" i="0" u="none" strike="noStrike" kern="1200" cap="none" spc="0" normalizeH="0" baseline="0" noProof="0" dirty="0">
                <a:ln>
                  <a:noFill/>
                </a:ln>
                <a:solidFill>
                  <a:srgbClr val="FF0000"/>
                </a:solidFill>
                <a:effectLst/>
                <a:uLnTx/>
                <a:uFillTx/>
                <a:latin typeface="OPPOSans B"/>
                <a:ea typeface="+mj-ea"/>
                <a:cs typeface="+mn-cs"/>
              </a:rPr>
              <a:t>HDR</a:t>
            </a:r>
            <a:r>
              <a:rPr kumimoji="0" lang="zh-CN" altLang="en-US" b="0" i="0" u="none" strike="noStrike" kern="1200" cap="none" spc="0" normalizeH="0" baseline="0" noProof="0" dirty="0">
                <a:ln>
                  <a:noFill/>
                </a:ln>
                <a:solidFill>
                  <a:srgbClr val="FF0000"/>
                </a:solidFill>
                <a:effectLst/>
                <a:uLnTx/>
                <a:uFillTx/>
                <a:latin typeface="OPPOSans B"/>
                <a:ea typeface="+mj-ea"/>
                <a:cs typeface="+mn-cs"/>
              </a:rPr>
              <a:t>存储格式</a:t>
            </a:r>
            <a:endParaRPr kumimoji="0" lang="en-US" altLang="zh-CN" b="0" i="0" u="none" strike="noStrike" kern="1200" cap="none" spc="0" normalizeH="0" baseline="0" noProof="0" dirty="0">
              <a:ln>
                <a:noFill/>
              </a:ln>
              <a:solidFill>
                <a:srgbClr val="FF0000"/>
              </a:solidFill>
              <a:effectLst/>
              <a:uLnTx/>
              <a:uFillTx/>
              <a:latin typeface="OPPOSans B"/>
              <a:ea typeface="+mj-ea"/>
              <a:cs typeface="+mn-cs"/>
            </a:endParaRPr>
          </a:p>
          <a:p>
            <a:pPr marL="742950" lvl="1" indent="-285750">
              <a:buFont typeface="Arial" panose="020B0604020202020204" pitchFamily="34" charset="0"/>
              <a:buChar char="•"/>
              <a:defRPr/>
            </a:pPr>
            <a:r>
              <a:rPr lang="zh-CN" altLang="en-US" dirty="0">
                <a:solidFill>
                  <a:srgbClr val="FF0000"/>
                </a:solidFill>
                <a:latin typeface="OPPOSans B"/>
                <a:ea typeface="+mj-ea"/>
              </a:rPr>
              <a:t>理解：</a:t>
            </a:r>
            <a:r>
              <a:rPr lang="en-US" altLang="zh-CN" dirty="0">
                <a:solidFill>
                  <a:srgbClr val="FF0000"/>
                </a:solidFill>
                <a:latin typeface="OPPOSans B"/>
                <a:ea typeface="+mj-ea"/>
              </a:rPr>
              <a:t>HDR</a:t>
            </a:r>
            <a:r>
              <a:rPr lang="zh-CN" altLang="en-US" dirty="0">
                <a:solidFill>
                  <a:srgbClr val="FF0000"/>
                </a:solidFill>
                <a:latin typeface="OPPOSans B"/>
                <a:ea typeface="+mj-ea"/>
              </a:rPr>
              <a:t>处理流程</a:t>
            </a:r>
            <a:r>
              <a:rPr lang="en-US" altLang="zh-CN" dirty="0">
                <a:solidFill>
                  <a:srgbClr val="FF0000"/>
                </a:solidFill>
                <a:latin typeface="OPPOSans B"/>
                <a:ea typeface="+mj-ea"/>
              </a:rPr>
              <a:t>-HDR</a:t>
            </a:r>
            <a:r>
              <a:rPr lang="zh-CN" altLang="en-US" dirty="0">
                <a:solidFill>
                  <a:srgbClr val="FF0000"/>
                </a:solidFill>
                <a:latin typeface="OPPOSans B"/>
                <a:ea typeface="+mj-ea"/>
              </a:rPr>
              <a:t>合成与</a:t>
            </a:r>
            <a:r>
              <a:rPr lang="en-US" altLang="zh-CN" dirty="0">
                <a:solidFill>
                  <a:srgbClr val="FF0000"/>
                </a:solidFill>
                <a:latin typeface="OPPOSans B"/>
                <a:ea typeface="+mj-ea"/>
              </a:rPr>
              <a:t>HDR</a:t>
            </a:r>
            <a:r>
              <a:rPr lang="zh-CN" altLang="en-US" dirty="0">
                <a:solidFill>
                  <a:srgbClr val="FF0000"/>
                </a:solidFill>
                <a:latin typeface="OPPOSans B"/>
                <a:ea typeface="+mj-ea"/>
              </a:rPr>
              <a:t>显示</a:t>
            </a:r>
            <a:endParaRPr kumimoji="0" lang="zh-CN" altLang="en-US" b="0" i="0" u="none" strike="noStrike" kern="1200" cap="none" spc="0" normalizeH="0" baseline="0" noProof="0" dirty="0">
              <a:ln>
                <a:noFill/>
              </a:ln>
              <a:solidFill>
                <a:srgbClr val="FF0000"/>
              </a:solidFill>
              <a:effectLst/>
              <a:uLnTx/>
              <a:uFillTx/>
              <a:latin typeface="OPPOSans B"/>
              <a:ea typeface="+mj-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3200" b="0" i="0" u="none" strike="noStrike" kern="1200" cap="none" spc="0" normalizeH="0" baseline="0" noProof="0" dirty="0">
                <a:ln>
                  <a:noFill/>
                </a:ln>
                <a:solidFill>
                  <a:schemeClr val="accent2">
                    <a:lumMod val="60000"/>
                    <a:lumOff val="40000"/>
                  </a:schemeClr>
                </a:solidFill>
                <a:effectLst/>
                <a:uLnTx/>
                <a:uFillTx/>
                <a:latin typeface="OPPOSans R"/>
                <a:cs typeface="+mn-cs"/>
              </a:rPr>
              <a:t>HDR</a:t>
            </a:r>
            <a:r>
              <a:rPr kumimoji="0" lang="zh-CN" altLang="en-US" sz="3200" b="0" i="0" u="none" strike="noStrike" kern="1200" cap="none" spc="0" normalizeH="0" baseline="0" noProof="0" dirty="0">
                <a:ln>
                  <a:noFill/>
                </a:ln>
                <a:solidFill>
                  <a:schemeClr val="accent2">
                    <a:lumMod val="60000"/>
                    <a:lumOff val="40000"/>
                  </a:schemeClr>
                </a:solidFill>
                <a:effectLst/>
                <a:uLnTx/>
                <a:uFillTx/>
                <a:latin typeface="OPPOSans R"/>
                <a:cs typeface="+mn-cs"/>
              </a:rPr>
              <a:t>成像</a:t>
            </a:r>
            <a:endParaRPr kumimoji="0" lang="en-US" altLang="zh-CN" sz="3200" b="0" i="0" u="none" strike="noStrike" kern="1200" cap="none" spc="0" normalizeH="0" baseline="0" noProof="0" dirty="0">
              <a:ln>
                <a:noFill/>
              </a:ln>
              <a:solidFill>
                <a:schemeClr val="accent2">
                  <a:lumMod val="60000"/>
                  <a:lumOff val="40000"/>
                </a:schemeClr>
              </a:solidFill>
              <a:effectLst/>
              <a:uLnTx/>
              <a:uFillTx/>
              <a:latin typeface="OPPOSans R"/>
              <a:cs typeface="+mn-cs"/>
            </a:endParaRPr>
          </a:p>
          <a:p>
            <a:pPr marL="742950" lvl="1" indent="-285750">
              <a:buFont typeface="Arial" panose="020B0604020202020204" pitchFamily="34" charset="0"/>
              <a:buChar char="•"/>
              <a:defRPr/>
            </a:pPr>
            <a:r>
              <a:rPr kumimoji="0" lang="zh-CN" altLang="en-US" b="0" i="0" u="none" strike="noStrike" kern="1200" cap="none" spc="0" normalizeH="0" baseline="0" noProof="0" dirty="0">
                <a:ln>
                  <a:noFill/>
                </a:ln>
                <a:solidFill>
                  <a:srgbClr val="FF0000"/>
                </a:solidFill>
                <a:effectLst/>
                <a:uLnTx/>
                <a:uFillTx/>
                <a:latin typeface="OPPOSans B"/>
                <a:ea typeface="+mj-ea"/>
                <a:cs typeface="+mn-cs"/>
              </a:rPr>
              <a:t>理解：摄像学</a:t>
            </a:r>
            <a:r>
              <a:rPr kumimoji="0" lang="en-US" altLang="zh-CN" b="0" i="0" u="none" strike="noStrike" kern="1200" cap="none" spc="0" normalizeH="0" baseline="0" noProof="0" dirty="0">
                <a:ln>
                  <a:noFill/>
                </a:ln>
                <a:solidFill>
                  <a:srgbClr val="FF0000"/>
                </a:solidFill>
                <a:effectLst/>
                <a:uLnTx/>
                <a:uFillTx/>
                <a:latin typeface="OPPOSans B"/>
                <a:ea typeface="+mj-ea"/>
                <a:cs typeface="+mn-cs"/>
              </a:rPr>
              <a:t>/</a:t>
            </a:r>
            <a:r>
              <a:rPr kumimoji="0" lang="zh-CN" altLang="en-US" b="0" i="0" u="none" strike="noStrike" kern="1200" cap="none" spc="0" normalizeH="0" baseline="0" noProof="0" dirty="0">
                <a:ln>
                  <a:noFill/>
                </a:ln>
                <a:solidFill>
                  <a:srgbClr val="FF0000"/>
                </a:solidFill>
                <a:effectLst/>
                <a:uLnTx/>
                <a:uFillTx/>
                <a:latin typeface="OPPOSans B"/>
                <a:ea typeface="+mj-ea"/>
                <a:cs typeface="+mn-cs"/>
              </a:rPr>
              <a:t>数字图像处理获取</a:t>
            </a:r>
            <a:r>
              <a:rPr kumimoji="0" lang="en-US" altLang="zh-CN" b="0" i="0" u="none" strike="noStrike" kern="1200" cap="none" spc="0" normalizeH="0" baseline="0" noProof="0" dirty="0">
                <a:ln>
                  <a:noFill/>
                </a:ln>
                <a:solidFill>
                  <a:srgbClr val="FF0000"/>
                </a:solidFill>
                <a:effectLst/>
                <a:uLnTx/>
                <a:uFillTx/>
                <a:latin typeface="OPPOSans B"/>
                <a:ea typeface="+mj-ea"/>
                <a:cs typeface="+mn-cs"/>
              </a:rPr>
              <a:t>HDR</a:t>
            </a:r>
            <a:r>
              <a:rPr kumimoji="0" lang="zh-CN" altLang="en-US" b="0" i="0" u="none" strike="noStrike" kern="1200" cap="none" spc="0" normalizeH="0" baseline="0" noProof="0" dirty="0">
                <a:ln>
                  <a:noFill/>
                </a:ln>
                <a:solidFill>
                  <a:srgbClr val="FF0000"/>
                </a:solidFill>
                <a:effectLst/>
                <a:uLnTx/>
                <a:uFillTx/>
                <a:latin typeface="OPPOSans B"/>
                <a:ea typeface="+mj-ea"/>
                <a:cs typeface="+mn-cs"/>
              </a:rPr>
              <a:t>的方式</a:t>
            </a:r>
            <a:endParaRPr kumimoji="0" lang="en-US" altLang="zh-CN" b="0" i="0" u="none" strike="noStrike" kern="1200" cap="none" spc="0" normalizeH="0" baseline="0" noProof="0" dirty="0">
              <a:ln>
                <a:noFill/>
              </a:ln>
              <a:solidFill>
                <a:srgbClr val="FF0000"/>
              </a:solidFill>
              <a:effectLst/>
              <a:uLnTx/>
              <a:uFillTx/>
              <a:latin typeface="OPPOSans B"/>
              <a:ea typeface="+mj-ea"/>
              <a:cs typeface="+mn-cs"/>
            </a:endParaRPr>
          </a:p>
          <a:p>
            <a:pPr marL="742950" lvl="1" indent="-285750">
              <a:buFont typeface="Arial" panose="020B0604020202020204" pitchFamily="34" charset="0"/>
              <a:buChar char="•"/>
              <a:defRPr/>
            </a:pPr>
            <a:r>
              <a:rPr lang="zh-CN" altLang="en-US" dirty="0">
                <a:solidFill>
                  <a:srgbClr val="FF0000"/>
                </a:solidFill>
                <a:latin typeface="OPPOSans B"/>
                <a:ea typeface="+mj-ea"/>
              </a:rPr>
              <a:t>掌握：多重曝光融合技术：实现</a:t>
            </a:r>
            <a:r>
              <a:rPr lang="en-US" altLang="zh-CN" dirty="0">
                <a:solidFill>
                  <a:srgbClr val="FF0000"/>
                </a:solidFill>
                <a:latin typeface="OPPOSans B"/>
                <a:ea typeface="+mj-ea"/>
              </a:rPr>
              <a:t>raw/</a:t>
            </a:r>
            <a:r>
              <a:rPr lang="zh-CN" altLang="en-US" dirty="0">
                <a:solidFill>
                  <a:srgbClr val="FF0000"/>
                </a:solidFill>
                <a:latin typeface="OPPOSans B"/>
                <a:ea typeface="+mj-ea"/>
              </a:rPr>
              <a:t>非线性图像合成</a:t>
            </a:r>
            <a:r>
              <a:rPr lang="en-US" altLang="zh-CN" dirty="0">
                <a:solidFill>
                  <a:srgbClr val="FF0000"/>
                </a:solidFill>
                <a:latin typeface="OPPOSans B"/>
                <a:ea typeface="+mj-ea"/>
              </a:rPr>
              <a:t>HDR</a:t>
            </a:r>
            <a:endParaRPr kumimoji="0" lang="en-US" altLang="zh-CN" b="0" i="0" u="none" strike="noStrike" kern="1200" cap="none" spc="0" normalizeH="0" baseline="0" noProof="0" dirty="0">
              <a:ln>
                <a:noFill/>
              </a:ln>
              <a:solidFill>
                <a:srgbClr val="FF0000"/>
              </a:solidFill>
              <a:effectLst/>
              <a:uLnTx/>
              <a:uFillTx/>
              <a:latin typeface="OPPOSans B"/>
              <a:ea typeface="+mj-ea"/>
              <a:cs typeface="+mn-cs"/>
            </a:endParaRPr>
          </a:p>
          <a:p>
            <a:pPr marL="742950" lvl="1" indent="-285750">
              <a:buFont typeface="Arial" panose="020B0604020202020204" pitchFamily="34" charset="0"/>
              <a:buChar char="•"/>
              <a:defRPr/>
            </a:pPr>
            <a:r>
              <a:rPr kumimoji="0" lang="zh-CN" altLang="en-US" b="0" i="0" u="none" strike="noStrike" kern="1200" cap="none" spc="0" normalizeH="0" baseline="0" noProof="0" dirty="0">
                <a:ln>
                  <a:noFill/>
                </a:ln>
                <a:solidFill>
                  <a:srgbClr val="FF0000"/>
                </a:solidFill>
                <a:effectLst/>
                <a:uLnTx/>
                <a:uFillTx/>
                <a:latin typeface="OPPOSans B"/>
                <a:ea typeface="+mj-ea"/>
                <a:cs typeface="+mn-cs"/>
              </a:rPr>
              <a:t>掌握：传统方法实现</a:t>
            </a:r>
            <a:r>
              <a:rPr kumimoji="0" lang="en-US" altLang="zh-CN" b="0" i="0" u="none" strike="noStrike" kern="1200" cap="none" spc="0" normalizeH="0" baseline="0" noProof="0" dirty="0">
                <a:ln>
                  <a:noFill/>
                </a:ln>
                <a:solidFill>
                  <a:srgbClr val="FF0000"/>
                </a:solidFill>
                <a:effectLst/>
                <a:uLnTx/>
                <a:uFillTx/>
                <a:latin typeface="OPPOSans B"/>
                <a:ea typeface="+mj-ea"/>
                <a:cs typeface="+mn-cs"/>
              </a:rPr>
              <a:t>LDR</a:t>
            </a:r>
            <a:r>
              <a:rPr kumimoji="0" lang="zh-CN" altLang="en-US" b="0" i="0" u="none" strike="noStrike" kern="1200" cap="none" spc="0" normalizeH="0" baseline="0" noProof="0" dirty="0">
                <a:ln>
                  <a:noFill/>
                </a:ln>
                <a:solidFill>
                  <a:srgbClr val="FF0000"/>
                </a:solidFill>
                <a:effectLst/>
                <a:uLnTx/>
                <a:uFillTx/>
                <a:latin typeface="OPPOSans B"/>
                <a:ea typeface="+mj-ea"/>
                <a:cs typeface="+mn-cs"/>
              </a:rPr>
              <a:t>合成</a:t>
            </a:r>
            <a:r>
              <a:rPr kumimoji="0" lang="en-US" altLang="zh-CN" b="0" i="0" u="none" strike="noStrike" kern="1200" cap="none" spc="0" normalizeH="0" baseline="0" noProof="0" dirty="0">
                <a:ln>
                  <a:noFill/>
                </a:ln>
                <a:solidFill>
                  <a:srgbClr val="FF0000"/>
                </a:solidFill>
                <a:effectLst/>
                <a:uLnTx/>
                <a:uFillTx/>
                <a:latin typeface="OPPOSans B"/>
                <a:ea typeface="+mj-ea"/>
                <a:cs typeface="+mn-cs"/>
              </a:rPr>
              <a:t>HDR-</a:t>
            </a:r>
            <a:r>
              <a:rPr kumimoji="0" lang="en-US" altLang="zh-CN" b="0" i="0" u="none" strike="noStrike" kern="1200" cap="none" spc="0" normalizeH="0" baseline="0" noProof="0" dirty="0" err="1">
                <a:ln>
                  <a:noFill/>
                </a:ln>
                <a:solidFill>
                  <a:srgbClr val="FF0000"/>
                </a:solidFill>
                <a:effectLst/>
                <a:uLnTx/>
                <a:uFillTx/>
                <a:latin typeface="OPPOSans B"/>
                <a:ea typeface="+mj-ea"/>
                <a:cs typeface="+mn-cs"/>
              </a:rPr>
              <a:t>Debvec</a:t>
            </a:r>
            <a:r>
              <a:rPr kumimoji="0" lang="zh-CN" altLang="en-US" b="0" i="0" u="none" strike="noStrike" kern="1200" cap="none" spc="0" normalizeH="0" baseline="0" noProof="0" dirty="0">
                <a:ln>
                  <a:noFill/>
                </a:ln>
                <a:solidFill>
                  <a:srgbClr val="FF0000"/>
                </a:solidFill>
                <a:effectLst/>
                <a:uLnTx/>
                <a:uFillTx/>
                <a:latin typeface="OPPOSans B"/>
                <a:ea typeface="+mj-ea"/>
                <a:cs typeface="+mn-cs"/>
              </a:rPr>
              <a:t>算法</a:t>
            </a:r>
            <a:endParaRPr kumimoji="0" lang="en-US" altLang="zh-CN" b="0" i="0" u="none" strike="noStrike" kern="1200" cap="none" spc="0" normalizeH="0" baseline="0" noProof="0" dirty="0">
              <a:ln>
                <a:noFill/>
              </a:ln>
              <a:solidFill>
                <a:srgbClr val="FF0000"/>
              </a:solidFill>
              <a:effectLst/>
              <a:uLnTx/>
              <a:uFillTx/>
              <a:latin typeface="OPPOSans B"/>
              <a:ea typeface="+mj-ea"/>
              <a:cs typeface="+mn-cs"/>
            </a:endParaRPr>
          </a:p>
          <a:p>
            <a:pPr marL="742950" lvl="1" indent="-285750">
              <a:buFont typeface="Arial" panose="020B0604020202020204" pitchFamily="34" charset="0"/>
              <a:buChar char="•"/>
              <a:defRPr/>
            </a:pPr>
            <a:r>
              <a:rPr lang="zh-CN" altLang="en-US" dirty="0">
                <a:solidFill>
                  <a:srgbClr val="FF0000"/>
                </a:solidFill>
                <a:latin typeface="OPPOSans B"/>
                <a:ea typeface="+mj-ea"/>
              </a:rPr>
              <a:t>掌握：官方函数调用</a:t>
            </a:r>
            <a:endParaRPr kumimoji="0" lang="en-US" altLang="zh-CN" b="0" i="0" u="none" strike="noStrike" kern="1200" cap="none" spc="0" normalizeH="0" baseline="0" noProof="0" dirty="0">
              <a:ln>
                <a:noFill/>
              </a:ln>
              <a:solidFill>
                <a:srgbClr val="FF0000"/>
              </a:solidFill>
              <a:effectLst/>
              <a:uLnTx/>
              <a:uFillTx/>
              <a:latin typeface="OPPOSans B"/>
              <a:ea typeface="+mj-ea"/>
              <a:cs typeface="+mn-cs"/>
            </a:endParaRPr>
          </a:p>
          <a:p>
            <a:pPr marL="742950" lvl="1" indent="-285750">
              <a:buFont typeface="Arial" panose="020B0604020202020204" pitchFamily="34" charset="0"/>
              <a:buChar char="•"/>
              <a:defRPr/>
            </a:pPr>
            <a:r>
              <a:rPr lang="zh-CN" altLang="en-US" dirty="0">
                <a:solidFill>
                  <a:srgbClr val="FF0000"/>
                </a:solidFill>
                <a:latin typeface="OPPOSans B"/>
                <a:ea typeface="+mj-ea"/>
              </a:rPr>
              <a:t>了解：深度学习实现</a:t>
            </a:r>
            <a:r>
              <a:rPr lang="en-US" altLang="zh-CN" dirty="0">
                <a:solidFill>
                  <a:srgbClr val="FF0000"/>
                </a:solidFill>
                <a:latin typeface="OPPOSans B"/>
                <a:ea typeface="+mj-ea"/>
              </a:rPr>
              <a:t>HDR</a:t>
            </a:r>
            <a:r>
              <a:rPr lang="zh-CN" altLang="en-US" dirty="0">
                <a:solidFill>
                  <a:srgbClr val="FF0000"/>
                </a:solidFill>
                <a:latin typeface="OPPOSans B"/>
                <a:ea typeface="+mj-ea"/>
              </a:rPr>
              <a:t>合成</a:t>
            </a:r>
            <a:endParaRPr kumimoji="0" lang="en-US" altLang="zh-CN" b="0" i="0" u="none" strike="noStrike" kern="1200" cap="none" spc="0" normalizeH="0" baseline="0" noProof="0" dirty="0">
              <a:ln>
                <a:noFill/>
              </a:ln>
              <a:solidFill>
                <a:srgbClr val="FF0000"/>
              </a:solidFill>
              <a:effectLst/>
              <a:uLnTx/>
              <a:uFillTx/>
              <a:latin typeface="OPPOSans B"/>
              <a:ea typeface="+mj-ea"/>
              <a:cs typeface="+mn-cs"/>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3200" b="0" i="0" u="none" strike="noStrike" kern="1200" cap="none" spc="0" normalizeH="0" baseline="0" noProof="0" dirty="0">
                <a:ln>
                  <a:noFill/>
                </a:ln>
                <a:solidFill>
                  <a:srgbClr val="3EA6FD"/>
                </a:solidFill>
                <a:effectLst/>
                <a:uLnTx/>
                <a:uFillTx/>
                <a:latin typeface="OPPOSans B"/>
                <a:ea typeface="+mj-ea"/>
                <a:cs typeface="+mn-cs"/>
              </a:rPr>
              <a:t>HDR</a:t>
            </a:r>
            <a:r>
              <a:rPr kumimoji="0" lang="zh-CN" altLang="en-US" sz="3200" b="0" i="0" u="none" strike="noStrike" kern="1200" cap="none" spc="0" normalizeH="0" baseline="0" noProof="0" dirty="0">
                <a:ln>
                  <a:noFill/>
                </a:ln>
                <a:solidFill>
                  <a:srgbClr val="3EA6FD"/>
                </a:solidFill>
                <a:effectLst/>
                <a:uLnTx/>
                <a:uFillTx/>
                <a:latin typeface="OPPOSans B"/>
                <a:ea typeface="+mj-ea"/>
                <a:cs typeface="+mn-cs"/>
              </a:rPr>
              <a:t>显示</a:t>
            </a:r>
            <a:endParaRPr kumimoji="0" lang="en-US" altLang="zh-CN" sz="3200" b="0" i="0" u="none" strike="noStrike" kern="1200" cap="none" spc="0" normalizeH="0" baseline="0" noProof="0" dirty="0">
              <a:ln>
                <a:noFill/>
              </a:ln>
              <a:solidFill>
                <a:srgbClr val="3EA6FD"/>
              </a:solidFill>
              <a:effectLst/>
              <a:uLnTx/>
              <a:uFillTx/>
              <a:latin typeface="OPPOSans B"/>
              <a:ea typeface="+mj-ea"/>
              <a:cs typeface="+mn-cs"/>
            </a:endParaRPr>
          </a:p>
          <a:p>
            <a:pPr marL="742950" lvl="1" indent="-285750">
              <a:buFont typeface="Arial" panose="020B0604020202020204" pitchFamily="34" charset="0"/>
              <a:buChar char="•"/>
              <a:defRPr/>
            </a:pPr>
            <a:r>
              <a:rPr lang="zh-CN" altLang="en-US" dirty="0">
                <a:solidFill>
                  <a:srgbClr val="FF0000"/>
                </a:solidFill>
                <a:latin typeface="OPPOSans B"/>
                <a:ea typeface="+mj-ea"/>
              </a:rPr>
              <a:t>掌握：</a:t>
            </a:r>
            <a:r>
              <a:rPr lang="en-US" altLang="zh-CN" dirty="0">
                <a:solidFill>
                  <a:srgbClr val="FF0000"/>
                </a:solidFill>
                <a:latin typeface="OPPOSans B"/>
                <a:ea typeface="+mj-ea"/>
              </a:rPr>
              <a:t>Tone Mapping</a:t>
            </a:r>
            <a:r>
              <a:rPr lang="zh-CN" altLang="en-US" dirty="0">
                <a:solidFill>
                  <a:srgbClr val="FF0000"/>
                </a:solidFill>
                <a:latin typeface="OPPOSans B"/>
                <a:ea typeface="+mj-ea"/>
              </a:rPr>
              <a:t>经典传统算法实现与脉络</a:t>
            </a:r>
            <a:endParaRPr lang="en-US" altLang="zh-CN" dirty="0">
              <a:solidFill>
                <a:srgbClr val="FF0000"/>
              </a:solidFill>
              <a:latin typeface="OPPOSans B"/>
              <a:ea typeface="+mj-ea"/>
            </a:endParaRPr>
          </a:p>
          <a:p>
            <a:pPr marL="1200150" lvl="2" indent="-285750">
              <a:buFont typeface="Arial" panose="020B0604020202020204" pitchFamily="34" charset="0"/>
              <a:buChar char="•"/>
              <a:defRPr/>
            </a:pPr>
            <a:r>
              <a:rPr lang="zh-CN" altLang="en-US" dirty="0">
                <a:solidFill>
                  <a:srgbClr val="FF0000"/>
                </a:solidFill>
                <a:latin typeface="OPPOSans B"/>
                <a:ea typeface="+mj-ea"/>
              </a:rPr>
              <a:t>全局映射：</a:t>
            </a:r>
            <a:r>
              <a:rPr lang="en-US" altLang="zh-CN" dirty="0">
                <a:solidFill>
                  <a:srgbClr val="FF0000"/>
                </a:solidFill>
                <a:latin typeface="OPPOSans B"/>
                <a:ea typeface="+mj-ea"/>
              </a:rPr>
              <a:t>S</a:t>
            </a:r>
            <a:r>
              <a:rPr lang="zh-CN" altLang="en-US" dirty="0">
                <a:solidFill>
                  <a:srgbClr val="FF0000"/>
                </a:solidFill>
                <a:latin typeface="OPPOSans B"/>
                <a:ea typeface="+mj-ea"/>
              </a:rPr>
              <a:t>形曲线拟合</a:t>
            </a:r>
            <a:endParaRPr lang="en-US" altLang="zh-CN" dirty="0">
              <a:solidFill>
                <a:srgbClr val="FF0000"/>
              </a:solidFill>
              <a:latin typeface="OPPOSans B"/>
              <a:ea typeface="+mj-ea"/>
            </a:endParaRPr>
          </a:p>
          <a:p>
            <a:pPr marL="1200150" lvl="2" indent="-285750">
              <a:buFont typeface="Arial" panose="020B0604020202020204" pitchFamily="34" charset="0"/>
              <a:buChar char="•"/>
              <a:defRPr/>
            </a:pPr>
            <a:r>
              <a:rPr lang="zh-CN" altLang="en-US" dirty="0">
                <a:solidFill>
                  <a:srgbClr val="FF0000"/>
                </a:solidFill>
                <a:latin typeface="OPPOSans B"/>
                <a:ea typeface="+mj-ea"/>
              </a:rPr>
              <a:t>局部映射：细节增强</a:t>
            </a:r>
            <a:endParaRPr lang="en-US" altLang="zh-CN" dirty="0">
              <a:solidFill>
                <a:srgbClr val="FF0000"/>
              </a:solidFill>
              <a:latin typeface="OPPOSans B"/>
              <a:ea typeface="+mj-ea"/>
            </a:endParaRPr>
          </a:p>
          <a:p>
            <a:pPr marL="1200150" lvl="2" indent="-285750">
              <a:buFont typeface="Arial" panose="020B0604020202020204" pitchFamily="34" charset="0"/>
              <a:buChar char="•"/>
              <a:defRPr/>
            </a:pPr>
            <a:r>
              <a:rPr lang="zh-CN" altLang="en-US" dirty="0">
                <a:solidFill>
                  <a:srgbClr val="FF0000"/>
                </a:solidFill>
                <a:latin typeface="OPPOSans B"/>
                <a:ea typeface="+mj-ea"/>
              </a:rPr>
              <a:t>色调映射</a:t>
            </a:r>
            <a:r>
              <a:rPr lang="en-US" altLang="zh-CN" dirty="0">
                <a:solidFill>
                  <a:srgbClr val="FF0000"/>
                </a:solidFill>
                <a:latin typeface="OPPOSans B"/>
                <a:ea typeface="+mj-ea"/>
              </a:rPr>
              <a:t>-&gt;</a:t>
            </a:r>
            <a:r>
              <a:rPr lang="zh-CN" altLang="en-US" dirty="0">
                <a:solidFill>
                  <a:srgbClr val="FF0000"/>
                </a:solidFill>
                <a:latin typeface="OPPOSans B"/>
                <a:ea typeface="+mj-ea"/>
              </a:rPr>
              <a:t>亮度映射</a:t>
            </a:r>
            <a:endParaRPr lang="en-US" altLang="zh-CN" dirty="0">
              <a:solidFill>
                <a:srgbClr val="FF0000"/>
              </a:solidFill>
              <a:latin typeface="OPPOSans B"/>
              <a:ea typeface="+mj-ea"/>
            </a:endParaRPr>
          </a:p>
          <a:p>
            <a:pPr marL="742950" lvl="1" indent="-285750">
              <a:buFont typeface="Arial" panose="020B0604020202020204" pitchFamily="34" charset="0"/>
              <a:buChar char="•"/>
              <a:defRPr/>
            </a:pPr>
            <a:r>
              <a:rPr lang="zh-CN" altLang="en-US" dirty="0">
                <a:solidFill>
                  <a:srgbClr val="FF0000"/>
                </a:solidFill>
                <a:latin typeface="OPPOSans B"/>
                <a:ea typeface="+mj-ea"/>
              </a:rPr>
              <a:t>掌握：官方函数调用</a:t>
            </a:r>
            <a:endParaRPr lang="en-US" altLang="zh-CN" dirty="0">
              <a:solidFill>
                <a:srgbClr val="FF0000"/>
              </a:solidFill>
              <a:latin typeface="OPPOSans B"/>
              <a:ea typeface="+mj-ea"/>
            </a:endParaRPr>
          </a:p>
          <a:p>
            <a:pPr marL="742950" lvl="1" indent="-285750">
              <a:buFont typeface="Arial" panose="020B0604020202020204" pitchFamily="34" charset="0"/>
              <a:buChar char="•"/>
              <a:defRPr/>
            </a:pPr>
            <a:r>
              <a:rPr lang="zh-CN" altLang="en-US" dirty="0">
                <a:solidFill>
                  <a:srgbClr val="FF0000"/>
                </a:solidFill>
                <a:latin typeface="OPPOSans B"/>
                <a:ea typeface="+mj-ea"/>
              </a:rPr>
              <a:t>了解：</a:t>
            </a:r>
            <a:r>
              <a:rPr lang="en-US" altLang="zh-CN" dirty="0">
                <a:solidFill>
                  <a:srgbClr val="FF0000"/>
                </a:solidFill>
                <a:latin typeface="OPPOSans B"/>
                <a:ea typeface="+mj-ea"/>
              </a:rPr>
              <a:t>Exposure Fusion</a:t>
            </a:r>
            <a:r>
              <a:rPr lang="zh-CN" altLang="en-US" dirty="0">
                <a:solidFill>
                  <a:srgbClr val="FF0000"/>
                </a:solidFill>
                <a:latin typeface="OPPOSans B"/>
                <a:ea typeface="+mj-ea"/>
              </a:rPr>
              <a:t>简单实现</a:t>
            </a:r>
            <a:endParaRPr lang="en-US" altLang="zh-CN" dirty="0">
              <a:solidFill>
                <a:srgbClr val="FF0000"/>
              </a:solidFill>
              <a:latin typeface="OPPOSans B"/>
              <a:ea typeface="+mj-ea"/>
            </a:endParaRPr>
          </a:p>
        </p:txBody>
      </p:sp>
    </p:spTree>
    <p:extLst>
      <p:ext uri="{BB962C8B-B14F-4D97-AF65-F5344CB8AC3E}">
        <p14:creationId xmlns:p14="http://schemas.microsoft.com/office/powerpoint/2010/main" val="675084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课堂总结</a:t>
            </a:r>
            <a:r>
              <a:rPr lang="en-US" altLang="zh-CN" dirty="0"/>
              <a:t>:HDR</a:t>
            </a:r>
            <a:r>
              <a:rPr lang="zh-CN" altLang="en-US" dirty="0"/>
              <a:t>成像</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5" name="图片 4">
            <a:extLst>
              <a:ext uri="{FF2B5EF4-FFF2-40B4-BE49-F238E27FC236}">
                <a16:creationId xmlns:a16="http://schemas.microsoft.com/office/drawing/2014/main" id="{7E08DD46-33C2-DFD1-0960-C70AC48C7627}"/>
              </a:ext>
            </a:extLst>
          </p:cNvPr>
          <p:cNvPicPr>
            <a:picLocks noChangeAspect="1"/>
          </p:cNvPicPr>
          <p:nvPr/>
        </p:nvPicPr>
        <p:blipFill>
          <a:blip r:embed="rId2"/>
          <a:stretch>
            <a:fillRect/>
          </a:stretch>
        </p:blipFill>
        <p:spPr>
          <a:xfrm>
            <a:off x="2093132" y="1007231"/>
            <a:ext cx="7656693" cy="3567941"/>
          </a:xfrm>
          <a:prstGeom prst="rect">
            <a:avLst/>
          </a:prstGeom>
        </p:spPr>
      </p:pic>
      <p:pic>
        <p:nvPicPr>
          <p:cNvPr id="3" name="图片 2">
            <a:extLst>
              <a:ext uri="{FF2B5EF4-FFF2-40B4-BE49-F238E27FC236}">
                <a16:creationId xmlns:a16="http://schemas.microsoft.com/office/drawing/2014/main" id="{31A271A5-14E7-3BFF-88EE-A562222F6735}"/>
              </a:ext>
            </a:extLst>
          </p:cNvPr>
          <p:cNvPicPr>
            <a:picLocks noChangeAspect="1"/>
          </p:cNvPicPr>
          <p:nvPr/>
        </p:nvPicPr>
        <p:blipFill>
          <a:blip r:embed="rId3"/>
          <a:stretch>
            <a:fillRect/>
          </a:stretch>
        </p:blipFill>
        <p:spPr>
          <a:xfrm>
            <a:off x="2600382" y="5111615"/>
            <a:ext cx="6991236" cy="804221"/>
          </a:xfrm>
          <a:prstGeom prst="rect">
            <a:avLst/>
          </a:prstGeom>
        </p:spPr>
      </p:pic>
      <p:sp>
        <p:nvSpPr>
          <p:cNvPr id="4" name="文本框 3">
            <a:extLst>
              <a:ext uri="{FF2B5EF4-FFF2-40B4-BE49-F238E27FC236}">
                <a16:creationId xmlns:a16="http://schemas.microsoft.com/office/drawing/2014/main" id="{1592A034-3C23-390F-2165-EAB9CA8EF83C}"/>
              </a:ext>
            </a:extLst>
          </p:cNvPr>
          <p:cNvSpPr txBox="1"/>
          <p:nvPr/>
        </p:nvSpPr>
        <p:spPr>
          <a:xfrm>
            <a:off x="4315968" y="6130138"/>
            <a:ext cx="3277210" cy="369332"/>
          </a:xfrm>
          <a:prstGeom prst="rect">
            <a:avLst/>
          </a:prstGeom>
          <a:noFill/>
        </p:spPr>
        <p:txBody>
          <a:bodyPr wrap="square" rtlCol="0">
            <a:spAutoFit/>
          </a:bodyPr>
          <a:lstStyle/>
          <a:p>
            <a:r>
              <a:rPr lang="zh-CN" altLang="en-US" dirty="0"/>
              <a:t>介绍：</a:t>
            </a:r>
            <a:r>
              <a:rPr lang="en-US" altLang="zh-CN" dirty="0"/>
              <a:t>Multi Exposure Fusion</a:t>
            </a:r>
            <a:endParaRPr lang="zh-CN" altLang="en-US" dirty="0"/>
          </a:p>
        </p:txBody>
      </p:sp>
    </p:spTree>
    <p:extLst>
      <p:ext uri="{BB962C8B-B14F-4D97-AF65-F5344CB8AC3E}">
        <p14:creationId xmlns:p14="http://schemas.microsoft.com/office/powerpoint/2010/main" val="1931950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en-US" altLang="zh-CN" dirty="0"/>
              <a:t>Homework(</a:t>
            </a:r>
            <a:r>
              <a:rPr lang="zh-CN" altLang="en-US" dirty="0"/>
              <a:t>资料提供</a:t>
            </a:r>
            <a:r>
              <a:rPr lang="en-US" altLang="zh-CN" dirty="0"/>
              <a:t>)</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53383519-1A14-D950-6FA6-4C2178E997E5}"/>
              </a:ext>
            </a:extLst>
          </p:cNvPr>
          <p:cNvPicPr>
            <a:picLocks noChangeAspect="1"/>
          </p:cNvPicPr>
          <p:nvPr/>
        </p:nvPicPr>
        <p:blipFill>
          <a:blip r:embed="rId2"/>
          <a:stretch>
            <a:fillRect/>
          </a:stretch>
        </p:blipFill>
        <p:spPr>
          <a:xfrm>
            <a:off x="387374" y="1126541"/>
            <a:ext cx="4894200" cy="4410157"/>
          </a:xfrm>
          <a:prstGeom prst="rect">
            <a:avLst/>
          </a:prstGeom>
        </p:spPr>
      </p:pic>
      <p:pic>
        <p:nvPicPr>
          <p:cNvPr id="6" name="图片 5">
            <a:extLst>
              <a:ext uri="{FF2B5EF4-FFF2-40B4-BE49-F238E27FC236}">
                <a16:creationId xmlns:a16="http://schemas.microsoft.com/office/drawing/2014/main" id="{6DB589E9-5391-126B-14E2-0CCA7CC0D28E}"/>
              </a:ext>
            </a:extLst>
          </p:cNvPr>
          <p:cNvPicPr>
            <a:picLocks noChangeAspect="1"/>
          </p:cNvPicPr>
          <p:nvPr/>
        </p:nvPicPr>
        <p:blipFill>
          <a:blip r:embed="rId3"/>
          <a:stretch>
            <a:fillRect/>
          </a:stretch>
        </p:blipFill>
        <p:spPr>
          <a:xfrm>
            <a:off x="6731308" y="1126541"/>
            <a:ext cx="4775502" cy="4413721"/>
          </a:xfrm>
          <a:prstGeom prst="rect">
            <a:avLst/>
          </a:prstGeom>
        </p:spPr>
      </p:pic>
      <p:sp>
        <p:nvSpPr>
          <p:cNvPr id="8" name="文本框 7">
            <a:extLst>
              <a:ext uri="{FF2B5EF4-FFF2-40B4-BE49-F238E27FC236}">
                <a16:creationId xmlns:a16="http://schemas.microsoft.com/office/drawing/2014/main" id="{50B30D53-F33E-3E45-CCA9-A73206058D88}"/>
              </a:ext>
            </a:extLst>
          </p:cNvPr>
          <p:cNvSpPr txBox="1"/>
          <p:nvPr/>
        </p:nvSpPr>
        <p:spPr>
          <a:xfrm>
            <a:off x="387374" y="5626164"/>
            <a:ext cx="11434069" cy="830997"/>
          </a:xfrm>
          <a:prstGeom prst="rect">
            <a:avLst/>
          </a:prstGeom>
          <a:noFill/>
        </p:spPr>
        <p:txBody>
          <a:bodyPr wrap="square">
            <a:spAutoFit/>
          </a:bodyPr>
          <a:lstStyle/>
          <a:p>
            <a:r>
              <a:rPr lang="zh-CN" altLang="en-US" sz="2400" b="1" dirty="0"/>
              <a:t>资料获取：</a:t>
            </a:r>
            <a:r>
              <a:rPr lang="en-US" altLang="zh-CN" sz="2400" b="1" dirty="0">
                <a:hlinkClick r:id="rId4"/>
              </a:rPr>
              <a:t>https://github.com/cryingnow/Digital-Image-Processing-HDR.git</a:t>
            </a:r>
            <a:endParaRPr lang="en-US" altLang="zh-CN" sz="2400" b="1" dirty="0"/>
          </a:p>
          <a:p>
            <a:r>
              <a:rPr lang="zh-CN" altLang="en-US" sz="2400" b="1" dirty="0"/>
              <a:t>包括：作业、</a:t>
            </a:r>
            <a:r>
              <a:rPr lang="en-US" altLang="zh-CN" sz="2400" b="1" dirty="0"/>
              <a:t>PPT</a:t>
            </a:r>
            <a:r>
              <a:rPr lang="zh-CN" altLang="en-US" sz="2400" b="1" dirty="0"/>
              <a:t>、教案、论文归纳</a:t>
            </a:r>
          </a:p>
        </p:txBody>
      </p:sp>
    </p:spTree>
    <p:extLst>
      <p:ext uri="{BB962C8B-B14F-4D97-AF65-F5344CB8AC3E}">
        <p14:creationId xmlns:p14="http://schemas.microsoft.com/office/powerpoint/2010/main" val="2295564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7772400" cy="462360"/>
          </a:xfrm>
        </p:spPr>
        <p:txBody>
          <a:bodyPr/>
          <a:lstStyle/>
          <a:p>
            <a:r>
              <a:rPr lang="zh-CN" altLang="en-US" dirty="0"/>
              <a:t>参考致谢</a:t>
            </a:r>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3" name="文本框 2">
            <a:extLst>
              <a:ext uri="{FF2B5EF4-FFF2-40B4-BE49-F238E27FC236}">
                <a16:creationId xmlns:a16="http://schemas.microsoft.com/office/drawing/2014/main" id="{86834F70-1EC0-E29A-C027-084BFD6C088B}"/>
              </a:ext>
            </a:extLst>
          </p:cNvPr>
          <p:cNvSpPr txBox="1"/>
          <p:nvPr/>
        </p:nvSpPr>
        <p:spPr>
          <a:xfrm>
            <a:off x="321869" y="1111910"/>
            <a:ext cx="11587277"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施柏鑫老师的计算摄像学课程</a:t>
            </a:r>
            <a:endParaRPr lang="en-US" altLang="zh-CN" dirty="0"/>
          </a:p>
          <a:p>
            <a:pPr marL="285750" indent="-285750">
              <a:buFont typeface="Arial" panose="020B0604020202020204" pitchFamily="34" charset="0"/>
              <a:buChar char="•"/>
            </a:pPr>
            <a:r>
              <a:rPr lang="zh-CN" altLang="en-US" dirty="0">
                <a:hlinkClick r:id="rId2"/>
              </a:rPr>
              <a:t>我们说的 </a:t>
            </a:r>
            <a:r>
              <a:rPr lang="en-US" altLang="zh-CN" dirty="0">
                <a:hlinkClick r:id="rId2"/>
              </a:rPr>
              <a:t>HDR </a:t>
            </a:r>
            <a:r>
              <a:rPr lang="zh-CN" altLang="en-US" dirty="0">
                <a:hlinkClick r:id="rId2"/>
              </a:rPr>
              <a:t>也许不是一个东西</a:t>
            </a:r>
            <a:endParaRPr lang="en-US" altLang="zh-CN" dirty="0">
              <a:hlinkClick r:id="rId2"/>
            </a:endParaRPr>
          </a:p>
          <a:p>
            <a:pPr marL="285750" indent="-285750">
              <a:buFont typeface="Arial" panose="020B0604020202020204" pitchFamily="34" charset="0"/>
              <a:buChar char="•"/>
            </a:pPr>
            <a:r>
              <a:rPr lang="en-US" altLang="zh-CN" dirty="0">
                <a:hlinkClick r:id="rId3"/>
              </a:rPr>
              <a:t>OpenCV: High Dynamic Range (HDR)</a:t>
            </a:r>
            <a:endParaRPr lang="en-US" altLang="zh-CN" dirty="0"/>
          </a:p>
          <a:p>
            <a:pPr marL="285750" indent="-285750">
              <a:buFont typeface="Arial" panose="020B0604020202020204" pitchFamily="34" charset="0"/>
              <a:buChar char="•"/>
            </a:pPr>
            <a:r>
              <a:rPr lang="zh-CN" altLang="en-US" dirty="0">
                <a:hlinkClick r:id="rId4"/>
              </a:rPr>
              <a:t>高动态范围图像 </a:t>
            </a:r>
            <a:r>
              <a:rPr lang="en-US" altLang="zh-CN" dirty="0">
                <a:hlinkClick r:id="rId4"/>
              </a:rPr>
              <a:t>- MATLAB &amp; Simulink - MathWorks </a:t>
            </a:r>
            <a:r>
              <a:rPr lang="zh-CN" altLang="en-US" dirty="0">
                <a:hlinkClick r:id="rId4"/>
              </a:rPr>
              <a:t>中国</a:t>
            </a:r>
            <a:endParaRPr lang="en-US" altLang="zh-CN" dirty="0"/>
          </a:p>
          <a:p>
            <a:pPr marL="285750" indent="-285750">
              <a:buFont typeface="Arial" panose="020B0604020202020204" pitchFamily="34" charset="0"/>
              <a:buChar char="•"/>
            </a:pPr>
            <a:r>
              <a:rPr lang="en-US" altLang="zh-CN" dirty="0">
                <a:hlinkClick r:id="rId5"/>
              </a:rPr>
              <a:t>HDR - </a:t>
            </a:r>
            <a:r>
              <a:rPr lang="zh-CN" altLang="en-US" dirty="0">
                <a:hlinkClick r:id="rId5"/>
              </a:rPr>
              <a:t>高动态范围成像 </a:t>
            </a:r>
            <a:endParaRPr lang="en-US" altLang="zh-CN" dirty="0"/>
          </a:p>
          <a:p>
            <a:pPr marL="285750" indent="-285750">
              <a:buFont typeface="Arial" panose="020B0604020202020204" pitchFamily="34" charset="0"/>
              <a:buChar char="•"/>
            </a:pPr>
            <a:r>
              <a:rPr lang="zh-CN" altLang="en-US" dirty="0">
                <a:hlinkClick r:id="rId6"/>
              </a:rPr>
              <a:t>高动态范围（</a:t>
            </a:r>
            <a:r>
              <a:rPr lang="en-US" altLang="zh-CN" dirty="0">
                <a:hlinkClick r:id="rId6"/>
              </a:rPr>
              <a:t>HDR</a:t>
            </a:r>
            <a:r>
              <a:rPr lang="zh-CN" altLang="en-US" dirty="0">
                <a:hlinkClick r:id="rId6"/>
              </a:rPr>
              <a:t>）成像</a:t>
            </a:r>
            <a:r>
              <a:rPr lang="en-US" altLang="zh-CN" dirty="0">
                <a:hlinkClick r:id="rId6"/>
              </a:rPr>
              <a:t>——</a:t>
            </a:r>
            <a:r>
              <a:rPr lang="en-US" altLang="zh-CN" dirty="0" err="1">
                <a:hlinkClick r:id="rId6"/>
              </a:rPr>
              <a:t>debevec</a:t>
            </a:r>
            <a:r>
              <a:rPr lang="zh-CN" altLang="en-US" dirty="0">
                <a:hlinkClick r:id="rId6"/>
              </a:rPr>
              <a:t>算法</a:t>
            </a:r>
            <a:endParaRPr lang="en-US" altLang="zh-CN" dirty="0"/>
          </a:p>
          <a:p>
            <a:pPr marL="285750" indent="-285750">
              <a:buFont typeface="Arial" panose="020B0604020202020204" pitchFamily="34" charset="0"/>
              <a:buChar char="•"/>
            </a:pPr>
            <a:r>
              <a:rPr lang="en-US" altLang="zh-CN" dirty="0">
                <a:hlinkClick r:id="rId7"/>
              </a:rPr>
              <a:t>Tone mapping</a:t>
            </a:r>
            <a:r>
              <a:rPr lang="zh-CN" altLang="en-US" dirty="0">
                <a:hlinkClick r:id="rId7"/>
              </a:rPr>
              <a:t>进化论</a:t>
            </a:r>
            <a:endParaRPr lang="en-US" altLang="zh-CN" dirty="0"/>
          </a:p>
          <a:p>
            <a:pPr marL="285750" indent="-285750">
              <a:buFont typeface="Arial" panose="020B0604020202020204" pitchFamily="34" charset="0"/>
              <a:buChar char="•"/>
            </a:pPr>
            <a:r>
              <a:rPr lang="zh-CN" altLang="en-US" dirty="0">
                <a:hlinkClick r:id="rId8"/>
              </a:rPr>
              <a:t>图像处理基础（十五）基于双边滤波的 </a:t>
            </a:r>
            <a:r>
              <a:rPr lang="en-US" altLang="zh-CN" dirty="0">
                <a:hlinkClick r:id="rId8"/>
              </a:rPr>
              <a:t>tone-mapping</a:t>
            </a:r>
            <a:endParaRPr lang="en-US" altLang="zh-CN" dirty="0"/>
          </a:p>
          <a:p>
            <a:pPr marL="285750" indent="-285750">
              <a:buFont typeface="Arial" panose="020B0604020202020204" pitchFamily="34" charset="0"/>
              <a:buChar char="•"/>
            </a:pPr>
            <a:r>
              <a:rPr lang="zh-CN" altLang="en-US" b="0" i="0" dirty="0">
                <a:effectLst/>
                <a:highlight>
                  <a:srgbClr val="FFFFFF"/>
                </a:highlight>
                <a:latin typeface="Microsoft yahei" panose="020B0503020204020204" pitchFamily="34" charset="-122"/>
                <a:ea typeface="Microsoft yahei" panose="020B0503020204020204" pitchFamily="34" charset="-122"/>
              </a:rPr>
              <a:t>陈军</a:t>
            </a:r>
            <a:r>
              <a:rPr lang="en-US" altLang="zh-CN" b="0" i="0" dirty="0">
                <a:effectLst/>
                <a:highlight>
                  <a:srgbClr val="FFFFFF"/>
                </a:highlight>
                <a:latin typeface="Microsoft yahei" panose="020B0503020204020204" pitchFamily="34" charset="-122"/>
                <a:ea typeface="Microsoft yahei" panose="020B0503020204020204" pitchFamily="34" charset="-122"/>
              </a:rPr>
              <a:t>.</a:t>
            </a:r>
            <a:r>
              <a:rPr lang="zh-CN" altLang="en-US" b="0" i="0" dirty="0">
                <a:effectLst/>
                <a:highlight>
                  <a:srgbClr val="FFFFFF"/>
                </a:highlight>
                <a:latin typeface="Microsoft yahei" panose="020B0503020204020204" pitchFamily="34" charset="-122"/>
                <a:ea typeface="Microsoft yahei" panose="020B0503020204020204" pitchFamily="34" charset="-122"/>
              </a:rPr>
              <a:t>基于达芬奇平台的</a:t>
            </a:r>
            <a:r>
              <a:rPr lang="en-US" altLang="zh-CN" b="0" i="0" dirty="0">
                <a:effectLst/>
                <a:highlight>
                  <a:srgbClr val="FFFFFF"/>
                </a:highlight>
                <a:latin typeface="Microsoft yahei" panose="020B0503020204020204" pitchFamily="34" charset="-122"/>
                <a:ea typeface="Microsoft yahei" panose="020B0503020204020204" pitchFamily="34" charset="-122"/>
              </a:rPr>
              <a:t>HDR</a:t>
            </a:r>
            <a:r>
              <a:rPr lang="zh-CN" altLang="en-US" b="0" i="0" dirty="0">
                <a:effectLst/>
                <a:highlight>
                  <a:srgbClr val="FFFFFF"/>
                </a:highlight>
                <a:latin typeface="Microsoft yahei" panose="020B0503020204020204" pitchFamily="34" charset="-122"/>
                <a:ea typeface="Microsoft yahei" panose="020B0503020204020204" pitchFamily="34" charset="-122"/>
              </a:rPr>
              <a:t>图像合成算法研究</a:t>
            </a:r>
            <a:r>
              <a:rPr lang="en-US" altLang="zh-CN" b="0" i="0" dirty="0">
                <a:effectLst/>
                <a:highlight>
                  <a:srgbClr val="FFFFFF"/>
                </a:highlight>
                <a:latin typeface="Microsoft yahei" panose="020B0503020204020204" pitchFamily="34" charset="-122"/>
                <a:ea typeface="Microsoft yahei" panose="020B0503020204020204" pitchFamily="34" charset="-122"/>
              </a:rPr>
              <a:t>[D].</a:t>
            </a:r>
            <a:r>
              <a:rPr lang="zh-CN" altLang="en-US" b="0" i="0" dirty="0">
                <a:effectLst/>
                <a:highlight>
                  <a:srgbClr val="FFFFFF"/>
                </a:highlight>
                <a:latin typeface="Microsoft yahei" panose="020B0503020204020204" pitchFamily="34" charset="-122"/>
                <a:ea typeface="Microsoft yahei" panose="020B0503020204020204" pitchFamily="34" charset="-122"/>
              </a:rPr>
              <a:t>上海交通大学</a:t>
            </a:r>
            <a:r>
              <a:rPr lang="en-US" altLang="zh-CN" b="0" i="0" dirty="0">
                <a:effectLst/>
                <a:highlight>
                  <a:srgbClr val="FFFFFF"/>
                </a:highlight>
                <a:latin typeface="Microsoft yahei" panose="020B0503020204020204" pitchFamily="34" charset="-122"/>
                <a:ea typeface="Microsoft yahei" panose="020B0503020204020204" pitchFamily="34" charset="-122"/>
              </a:rPr>
              <a:t>,2012.</a:t>
            </a:r>
          </a:p>
          <a:p>
            <a:pPr marL="285750" indent="-285750">
              <a:buFont typeface="Arial" panose="020B0604020202020204" pitchFamily="34" charset="0"/>
              <a:buChar char="•"/>
            </a:pPr>
            <a:r>
              <a:rPr lang="zh-CN" altLang="en-US" b="0" i="0" dirty="0">
                <a:effectLst/>
                <a:highlight>
                  <a:srgbClr val="FFFFFF"/>
                </a:highlight>
                <a:latin typeface="Microsoft yahei" panose="020B0503020204020204" pitchFamily="34" charset="-122"/>
                <a:ea typeface="Microsoft yahei" panose="020B0503020204020204" pitchFamily="34" charset="-122"/>
              </a:rPr>
              <a:t>刘真</a:t>
            </a:r>
            <a:r>
              <a:rPr lang="en-US" altLang="zh-CN" b="0" i="0" dirty="0">
                <a:effectLst/>
                <a:highlight>
                  <a:srgbClr val="FFFFFF"/>
                </a:highlight>
                <a:latin typeface="Microsoft yahei" panose="020B0503020204020204" pitchFamily="34" charset="-122"/>
                <a:ea typeface="Microsoft yahei" panose="020B0503020204020204" pitchFamily="34" charset="-122"/>
              </a:rPr>
              <a:t>,</a:t>
            </a:r>
            <a:r>
              <a:rPr lang="zh-CN" altLang="en-US" b="0" i="0" dirty="0">
                <a:effectLst/>
                <a:highlight>
                  <a:srgbClr val="FFFFFF"/>
                </a:highlight>
                <a:latin typeface="Microsoft yahei" panose="020B0503020204020204" pitchFamily="34" charset="-122"/>
                <a:ea typeface="Microsoft yahei" panose="020B0503020204020204" pitchFamily="34" charset="-122"/>
              </a:rPr>
              <a:t>杨丹丹</a:t>
            </a:r>
            <a:r>
              <a:rPr lang="en-US" altLang="zh-CN" b="0" i="0" dirty="0">
                <a:effectLst/>
                <a:highlight>
                  <a:srgbClr val="FFFFFF"/>
                </a:highlight>
                <a:latin typeface="Microsoft yahei" panose="020B0503020204020204" pitchFamily="34" charset="-122"/>
                <a:ea typeface="Microsoft yahei" panose="020B0503020204020204" pitchFamily="34" charset="-122"/>
              </a:rPr>
              <a:t>,</a:t>
            </a:r>
            <a:r>
              <a:rPr lang="zh-CN" altLang="en-US" b="0" i="0" dirty="0">
                <a:effectLst/>
                <a:highlight>
                  <a:srgbClr val="FFFFFF"/>
                </a:highlight>
                <a:latin typeface="Microsoft yahei" panose="020B0503020204020204" pitchFamily="34" charset="-122"/>
                <a:ea typeface="Microsoft yahei" panose="020B0503020204020204" pitchFamily="34" charset="-122"/>
              </a:rPr>
              <a:t>朱明</a:t>
            </a:r>
            <a:r>
              <a:rPr lang="en-US" altLang="zh-CN" b="0" i="0" dirty="0">
                <a:effectLst/>
                <a:highlight>
                  <a:srgbClr val="FFFFFF"/>
                </a:highlight>
                <a:latin typeface="Microsoft yahei" panose="020B0503020204020204" pitchFamily="34" charset="-122"/>
                <a:ea typeface="Microsoft yahei" panose="020B0503020204020204" pitchFamily="34" charset="-122"/>
              </a:rPr>
              <a:t>.HDR</a:t>
            </a:r>
            <a:r>
              <a:rPr lang="zh-CN" altLang="en-US" b="0" i="0" dirty="0">
                <a:effectLst/>
                <a:highlight>
                  <a:srgbClr val="FFFFFF"/>
                </a:highlight>
                <a:latin typeface="Microsoft yahei" panose="020B0503020204020204" pitchFamily="34" charset="-122"/>
                <a:ea typeface="Microsoft yahei" panose="020B0503020204020204" pitchFamily="34" charset="-122"/>
              </a:rPr>
              <a:t>图像压缩算法比较研究</a:t>
            </a:r>
            <a:r>
              <a:rPr lang="en-US" altLang="zh-CN" b="0" i="0" dirty="0">
                <a:effectLst/>
                <a:highlight>
                  <a:srgbClr val="FFFFFF"/>
                </a:highlight>
                <a:latin typeface="Microsoft yahei" panose="020B0503020204020204" pitchFamily="34" charset="-122"/>
                <a:ea typeface="Microsoft yahei" panose="020B0503020204020204" pitchFamily="34" charset="-122"/>
              </a:rPr>
              <a:t>[J].</a:t>
            </a:r>
            <a:r>
              <a:rPr lang="zh-CN" altLang="en-US" b="0" i="0" dirty="0">
                <a:effectLst/>
                <a:highlight>
                  <a:srgbClr val="FFFFFF"/>
                </a:highlight>
                <a:latin typeface="Microsoft yahei" panose="020B0503020204020204" pitchFamily="34" charset="-122"/>
                <a:ea typeface="Microsoft yahei" panose="020B0503020204020204" pitchFamily="34" charset="-122"/>
              </a:rPr>
              <a:t>影像科学与光化学</a:t>
            </a:r>
            <a:r>
              <a:rPr lang="en-US" altLang="zh-CN" b="0" i="0" dirty="0">
                <a:effectLst/>
                <a:highlight>
                  <a:srgbClr val="FFFFFF"/>
                </a:highlight>
                <a:latin typeface="Microsoft yahei" panose="020B0503020204020204" pitchFamily="34" charset="-122"/>
                <a:ea typeface="Microsoft yahei" panose="020B0503020204020204" pitchFamily="34" charset="-122"/>
              </a:rPr>
              <a:t>,2011,29(01):32-44.</a:t>
            </a:r>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2211234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07DFF-5001-FF28-EF72-BC16975F4790}"/>
              </a:ext>
            </a:extLst>
          </p:cNvPr>
          <p:cNvSpPr>
            <a:spLocks noGrp="1"/>
          </p:cNvSpPr>
          <p:nvPr>
            <p:ph type="ctrTitle"/>
          </p:nvPr>
        </p:nvSpPr>
        <p:spPr>
          <a:xfrm>
            <a:off x="1744717" y="1949640"/>
            <a:ext cx="9144000" cy="976969"/>
          </a:xfrm>
        </p:spPr>
        <p:txBody>
          <a:bodyPr/>
          <a:lstStyle/>
          <a:p>
            <a:r>
              <a:rPr lang="zh-CN" altLang="en-US" dirty="0"/>
              <a:t>感谢聆听</a:t>
            </a:r>
          </a:p>
        </p:txBody>
      </p:sp>
      <p:sp>
        <p:nvSpPr>
          <p:cNvPr id="3" name="副标题 2">
            <a:extLst>
              <a:ext uri="{FF2B5EF4-FFF2-40B4-BE49-F238E27FC236}">
                <a16:creationId xmlns:a16="http://schemas.microsoft.com/office/drawing/2014/main" id="{28510A5C-9360-2210-94CE-40D47EE02BEF}"/>
              </a:ext>
            </a:extLst>
          </p:cNvPr>
          <p:cNvSpPr>
            <a:spLocks noGrp="1"/>
          </p:cNvSpPr>
          <p:nvPr>
            <p:ph type="subTitle" idx="1"/>
          </p:nvPr>
        </p:nvSpPr>
        <p:spPr>
          <a:xfrm>
            <a:off x="1524000" y="1259076"/>
            <a:ext cx="9144000" cy="535259"/>
          </a:xfrm>
        </p:spPr>
        <p:txBody>
          <a:bodyPr/>
          <a:lstStyle/>
          <a:p>
            <a:r>
              <a:rPr lang="zh-CN" altLang="en-US" dirty="0"/>
              <a:t>  </a:t>
            </a:r>
          </a:p>
        </p:txBody>
      </p:sp>
      <p:grpSp>
        <p:nvGrpSpPr>
          <p:cNvPr id="4" name="组合 3">
            <a:extLst>
              <a:ext uri="{FF2B5EF4-FFF2-40B4-BE49-F238E27FC236}">
                <a16:creationId xmlns:a16="http://schemas.microsoft.com/office/drawing/2014/main" id="{2807A564-E973-E103-CA1C-EBF7FDB8EDE7}"/>
              </a:ext>
            </a:extLst>
          </p:cNvPr>
          <p:cNvGrpSpPr/>
          <p:nvPr/>
        </p:nvGrpSpPr>
        <p:grpSpPr>
          <a:xfrm>
            <a:off x="5631705" y="3267535"/>
            <a:ext cx="928589" cy="246221"/>
            <a:chOff x="4095451" y="4640913"/>
            <a:chExt cx="928589" cy="246221"/>
          </a:xfrm>
        </p:grpSpPr>
        <p:sp>
          <p:nvSpPr>
            <p:cNvPr id="5" name="矩形 4">
              <a:extLst>
                <a:ext uri="{FF2B5EF4-FFF2-40B4-BE49-F238E27FC236}">
                  <a16:creationId xmlns:a16="http://schemas.microsoft.com/office/drawing/2014/main" id="{CAC477D7-A2F3-87B9-9C4F-762BD028CA0F}"/>
                </a:ext>
              </a:extLst>
            </p:cNvPr>
            <p:cNvSpPr/>
            <p:nvPr/>
          </p:nvSpPr>
          <p:spPr>
            <a:xfrm>
              <a:off x="4095451" y="4672584"/>
              <a:ext cx="164592" cy="1645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latin typeface="OPPOSans R"/>
                <a:cs typeface="+mn-cs"/>
              </a:endParaRPr>
            </a:p>
          </p:txBody>
        </p:sp>
        <p:sp>
          <p:nvSpPr>
            <p:cNvPr id="6" name="文本框 5">
              <a:extLst>
                <a:ext uri="{FF2B5EF4-FFF2-40B4-BE49-F238E27FC236}">
                  <a16:creationId xmlns:a16="http://schemas.microsoft.com/office/drawing/2014/main" id="{000385DD-486B-0155-2A19-2882E0092730}"/>
                </a:ext>
              </a:extLst>
            </p:cNvPr>
            <p:cNvSpPr txBox="1"/>
            <p:nvPr/>
          </p:nvSpPr>
          <p:spPr>
            <a:xfrm>
              <a:off x="4408487" y="4640913"/>
              <a:ext cx="615553" cy="24622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OPPOSans R"/>
                  <a:cs typeface="+mn-cs"/>
                </a:rPr>
                <a:t>张子诺</a:t>
              </a:r>
            </a:p>
          </p:txBody>
        </p:sp>
      </p:grpSp>
    </p:spTree>
    <p:extLst>
      <p:ext uri="{BB962C8B-B14F-4D97-AF65-F5344CB8AC3E}">
        <p14:creationId xmlns:p14="http://schemas.microsoft.com/office/powerpoint/2010/main" val="215936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5" y="400839"/>
            <a:ext cx="10277677" cy="462360"/>
          </a:xfrm>
        </p:spPr>
        <p:txBody>
          <a:bodyPr/>
          <a:lstStyle/>
          <a:p>
            <a:r>
              <a:rPr lang="en-US" altLang="zh-CN" dirty="0"/>
              <a:t>HDR</a:t>
            </a:r>
            <a:r>
              <a:rPr lang="zh-CN" altLang="en-US" dirty="0"/>
              <a:t>介绍</a:t>
            </a:r>
            <a:r>
              <a:rPr lang="en-US" altLang="zh-CN" dirty="0"/>
              <a:t>:HDR</a:t>
            </a:r>
            <a:r>
              <a:rPr lang="zh-CN" altLang="en-US" dirty="0"/>
              <a:t>存储 </a:t>
            </a:r>
            <a:r>
              <a:rPr lang="en-US" altLang="zh-CN" dirty="0"/>
              <a:t>HDRI(High-Dynamic Range Image)</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pic>
        <p:nvPicPr>
          <p:cNvPr id="4" name="图片 3">
            <a:extLst>
              <a:ext uri="{FF2B5EF4-FFF2-40B4-BE49-F238E27FC236}">
                <a16:creationId xmlns:a16="http://schemas.microsoft.com/office/drawing/2014/main" id="{20F9BBAC-6B51-B066-6C52-48B60560C2D4}"/>
              </a:ext>
            </a:extLst>
          </p:cNvPr>
          <p:cNvPicPr>
            <a:picLocks noChangeAspect="1"/>
          </p:cNvPicPr>
          <p:nvPr/>
        </p:nvPicPr>
        <p:blipFill>
          <a:blip r:embed="rId2"/>
          <a:stretch>
            <a:fillRect/>
          </a:stretch>
        </p:blipFill>
        <p:spPr>
          <a:xfrm>
            <a:off x="1325240" y="1286644"/>
            <a:ext cx="9541519" cy="4460276"/>
          </a:xfrm>
          <a:prstGeom prst="rect">
            <a:avLst/>
          </a:prstGeom>
        </p:spPr>
      </p:pic>
    </p:spTree>
    <p:extLst>
      <p:ext uri="{BB962C8B-B14F-4D97-AF65-F5344CB8AC3E}">
        <p14:creationId xmlns:p14="http://schemas.microsoft.com/office/powerpoint/2010/main" val="3024142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4E9BF-E6E0-30D1-7E3C-03E7471CA7FF}"/>
              </a:ext>
            </a:extLst>
          </p:cNvPr>
          <p:cNvSpPr>
            <a:spLocks noGrp="1"/>
          </p:cNvSpPr>
          <p:nvPr>
            <p:ph type="title"/>
          </p:nvPr>
        </p:nvSpPr>
        <p:spPr>
          <a:xfrm>
            <a:off x="263526" y="400839"/>
            <a:ext cx="11133556" cy="462360"/>
          </a:xfrm>
        </p:spPr>
        <p:txBody>
          <a:bodyPr/>
          <a:lstStyle/>
          <a:p>
            <a:r>
              <a:rPr lang="en-US" altLang="zh-CN" dirty="0"/>
              <a:t>HDR</a:t>
            </a:r>
            <a:r>
              <a:rPr lang="zh-CN" altLang="en-US" dirty="0"/>
              <a:t>介绍</a:t>
            </a:r>
            <a:r>
              <a:rPr lang="en-US" altLang="zh-CN" dirty="0"/>
              <a:t>:HDR</a:t>
            </a:r>
            <a:r>
              <a:rPr lang="zh-CN" altLang="en-US" dirty="0"/>
              <a:t>存储 </a:t>
            </a:r>
            <a:r>
              <a:rPr lang="en-US" altLang="zh-CN" dirty="0"/>
              <a:t>HDRI(High-Dynamic Range Image)</a:t>
            </a:r>
            <a:endParaRPr lang="zh-CN" altLang="en-US" dirty="0"/>
          </a:p>
        </p:txBody>
      </p:sp>
      <p:sp>
        <p:nvSpPr>
          <p:cNvPr id="124" name="文本框 123">
            <a:extLst>
              <a:ext uri="{FF2B5EF4-FFF2-40B4-BE49-F238E27FC236}">
                <a16:creationId xmlns:a16="http://schemas.microsoft.com/office/drawing/2014/main" id="{457A1555-5BCA-2D4F-FFB1-45FB19CAD065}"/>
              </a:ext>
            </a:extLst>
          </p:cNvPr>
          <p:cNvSpPr txBox="1"/>
          <p:nvPr/>
        </p:nvSpPr>
        <p:spPr>
          <a:xfrm>
            <a:off x="5634335" y="3958464"/>
            <a:ext cx="923330"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OPPOSans B"/>
                <a:ea typeface="+mj-ea"/>
                <a:cs typeface="+mn-cs"/>
              </a:rPr>
              <a:t>关键词</a:t>
            </a:r>
          </a:p>
        </p:txBody>
      </p:sp>
      <p:sp>
        <p:nvSpPr>
          <p:cNvPr id="6" name="文本框 5">
            <a:extLst>
              <a:ext uri="{FF2B5EF4-FFF2-40B4-BE49-F238E27FC236}">
                <a16:creationId xmlns:a16="http://schemas.microsoft.com/office/drawing/2014/main" id="{446C5F36-40F7-AA70-B2DA-E8FFFBFB7AC8}"/>
              </a:ext>
            </a:extLst>
          </p:cNvPr>
          <p:cNvSpPr txBox="1"/>
          <p:nvPr/>
        </p:nvSpPr>
        <p:spPr>
          <a:xfrm>
            <a:off x="359161" y="1514723"/>
            <a:ext cx="2581549" cy="4401205"/>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rgbClr val="FF0000"/>
                </a:solidFill>
              </a:rPr>
              <a:t>HDRI</a:t>
            </a:r>
            <a:r>
              <a:rPr lang="zh-CN" altLang="en-US" sz="2000" dirty="0">
                <a:solidFill>
                  <a:srgbClr val="FF0000"/>
                </a:solidFill>
              </a:rPr>
              <a:t>（</a:t>
            </a:r>
            <a:r>
              <a:rPr lang="en-US" altLang="zh-CN" sz="2000" dirty="0">
                <a:solidFill>
                  <a:srgbClr val="FF0000"/>
                </a:solidFill>
              </a:rPr>
              <a:t>High-Dynamic Range Image</a:t>
            </a:r>
            <a:r>
              <a:rPr lang="zh-CN" altLang="en-US" sz="2000" dirty="0">
                <a:solidFill>
                  <a:srgbClr val="FF0000"/>
                </a:solidFill>
              </a:rPr>
              <a:t>）</a:t>
            </a:r>
            <a:r>
              <a:rPr lang="zh-CN" altLang="en-US" sz="2000" dirty="0"/>
              <a:t>就是记录采用了</a:t>
            </a:r>
            <a:r>
              <a:rPr lang="en-US" altLang="zh-CN" sz="2000" dirty="0"/>
              <a:t>HDR</a:t>
            </a:r>
            <a:r>
              <a:rPr lang="zh-CN" altLang="en-US" sz="2000" dirty="0"/>
              <a:t>技术的图象数据文件</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zh-CN" altLang="en-US" sz="2000" dirty="0"/>
              <a:t>常用的</a:t>
            </a:r>
            <a:r>
              <a:rPr lang="en-US" altLang="zh-CN" sz="2000" dirty="0"/>
              <a:t>HDRI</a:t>
            </a:r>
            <a:r>
              <a:rPr lang="zh-CN" altLang="en-US" sz="2000" dirty="0"/>
              <a:t>文件有</a:t>
            </a:r>
            <a:r>
              <a:rPr lang="en-US" altLang="zh-CN" sz="2000" b="1" dirty="0" err="1"/>
              <a:t>OpenEXR</a:t>
            </a:r>
            <a:r>
              <a:rPr lang="zh-CN" altLang="en-US" sz="2000" b="1" dirty="0"/>
              <a:t>、</a:t>
            </a:r>
            <a:r>
              <a:rPr lang="en-US" altLang="zh-CN" sz="2000" b="1" dirty="0" err="1"/>
              <a:t>RadianceRGBE</a:t>
            </a:r>
            <a:r>
              <a:rPr lang="zh-CN" altLang="en-US" sz="2000" b="1" dirty="0"/>
              <a:t>、</a:t>
            </a:r>
            <a:r>
              <a:rPr lang="en-US" altLang="zh-CN" sz="2000" b="1" dirty="0" err="1"/>
              <a:t>FloatTIFF</a:t>
            </a:r>
            <a:r>
              <a:rPr lang="zh-CN" altLang="en-US" sz="2000" dirty="0"/>
              <a:t>三种格式</a:t>
            </a:r>
            <a:endParaRPr lang="en-US" altLang="zh-CN" sz="2000" dirty="0"/>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FP32:32</a:t>
            </a:r>
            <a:r>
              <a:rPr lang="zh-CN" altLang="en-US" sz="2000" dirty="0"/>
              <a:t>位浮点格式</a:t>
            </a:r>
            <a:endParaRPr lang="en-US" altLang="zh-CN" sz="2000" dirty="0"/>
          </a:p>
          <a:p>
            <a:pPr marL="285750" indent="-285750">
              <a:buFont typeface="Arial" panose="020B0604020202020204" pitchFamily="34" charset="0"/>
              <a:buChar char="•"/>
            </a:pPr>
            <a:r>
              <a:rPr lang="en-US" altLang="zh-CN" sz="2000" dirty="0"/>
              <a:t>FP16:16</a:t>
            </a:r>
            <a:r>
              <a:rPr lang="zh-CN" altLang="en-US" sz="2000" dirty="0"/>
              <a:t>位浮点格式</a:t>
            </a:r>
            <a:endParaRPr lang="en-US" altLang="zh-CN" sz="2000" dirty="0"/>
          </a:p>
          <a:p>
            <a:pPr marL="285750" indent="-285750">
              <a:buFont typeface="Arial" panose="020B0604020202020204" pitchFamily="34" charset="0"/>
              <a:buChar char="•"/>
            </a:pPr>
            <a:r>
              <a:rPr lang="en-US" altLang="zh-CN" sz="2000" dirty="0"/>
              <a:t>FP8:8</a:t>
            </a:r>
            <a:r>
              <a:rPr lang="zh-CN" altLang="en-US" sz="2000" dirty="0"/>
              <a:t>位浮点格式</a:t>
            </a:r>
          </a:p>
        </p:txBody>
      </p:sp>
      <p:pic>
        <p:nvPicPr>
          <p:cNvPr id="8" name="图片 7">
            <a:extLst>
              <a:ext uri="{FF2B5EF4-FFF2-40B4-BE49-F238E27FC236}">
                <a16:creationId xmlns:a16="http://schemas.microsoft.com/office/drawing/2014/main" id="{20CA37F1-AA02-448B-6E86-5955F6EE92BC}"/>
              </a:ext>
            </a:extLst>
          </p:cNvPr>
          <p:cNvPicPr>
            <a:picLocks noChangeAspect="1"/>
          </p:cNvPicPr>
          <p:nvPr/>
        </p:nvPicPr>
        <p:blipFill>
          <a:blip r:embed="rId2"/>
          <a:stretch>
            <a:fillRect/>
          </a:stretch>
        </p:blipFill>
        <p:spPr>
          <a:xfrm>
            <a:off x="3665093" y="1043869"/>
            <a:ext cx="6949261" cy="2737414"/>
          </a:xfrm>
          <a:prstGeom prst="rect">
            <a:avLst/>
          </a:prstGeom>
        </p:spPr>
      </p:pic>
      <p:pic>
        <p:nvPicPr>
          <p:cNvPr id="9" name="图片 8">
            <a:extLst>
              <a:ext uri="{FF2B5EF4-FFF2-40B4-BE49-F238E27FC236}">
                <a16:creationId xmlns:a16="http://schemas.microsoft.com/office/drawing/2014/main" id="{324377D5-01BC-4192-82BE-9F6DA8E9D77C}"/>
              </a:ext>
            </a:extLst>
          </p:cNvPr>
          <p:cNvPicPr>
            <a:picLocks noChangeAspect="1"/>
          </p:cNvPicPr>
          <p:nvPr/>
        </p:nvPicPr>
        <p:blipFill>
          <a:blip r:embed="rId3"/>
          <a:stretch>
            <a:fillRect/>
          </a:stretch>
        </p:blipFill>
        <p:spPr>
          <a:xfrm>
            <a:off x="3665092" y="3842311"/>
            <a:ext cx="6949262" cy="2614850"/>
          </a:xfrm>
          <a:prstGeom prst="rect">
            <a:avLst/>
          </a:prstGeom>
        </p:spPr>
      </p:pic>
    </p:spTree>
    <p:extLst>
      <p:ext uri="{BB962C8B-B14F-4D97-AF65-F5344CB8AC3E}">
        <p14:creationId xmlns:p14="http://schemas.microsoft.com/office/powerpoint/2010/main" val="539956400"/>
      </p:ext>
    </p:extLst>
  </p:cSld>
  <p:clrMapOvr>
    <a:masterClrMapping/>
  </p:clrMapOvr>
</p:sld>
</file>

<file path=ppt/theme/theme1.xml><?xml version="1.0" encoding="utf-8"?>
<a:theme xmlns:a="http://schemas.openxmlformats.org/drawingml/2006/main" name="1_Office 主题​​">
  <a:themeElements>
    <a:clrScheme name="自定义 11">
      <a:dk1>
        <a:sysClr val="windowText" lastClr="000000"/>
      </a:dk1>
      <a:lt1>
        <a:sysClr val="window" lastClr="FFFFFF"/>
      </a:lt1>
      <a:dk2>
        <a:srgbClr val="44546A"/>
      </a:dk2>
      <a:lt2>
        <a:srgbClr val="E7E6E6"/>
      </a:lt2>
      <a:accent1>
        <a:srgbClr val="3EA6FD"/>
      </a:accent1>
      <a:accent2>
        <a:srgbClr val="046CC3"/>
      </a:accent2>
      <a:accent3>
        <a:srgbClr val="A5A5A5"/>
      </a:accent3>
      <a:accent4>
        <a:srgbClr val="FFC000"/>
      </a:accent4>
      <a:accent5>
        <a:srgbClr val="5B9BD5"/>
      </a:accent5>
      <a:accent6>
        <a:srgbClr val="70AD47"/>
      </a:accent6>
      <a:hlink>
        <a:srgbClr val="0563C1"/>
      </a:hlink>
      <a:folHlink>
        <a:srgbClr val="954F72"/>
      </a:folHlink>
    </a:clrScheme>
    <a:fontScheme name="自定义 14">
      <a:majorFont>
        <a:latin typeface="OPPOSans B"/>
        <a:ea typeface="OPPOSans B"/>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2676</TotalTime>
  <Words>4071</Words>
  <Application>Microsoft Office PowerPoint</Application>
  <PresentationFormat>宽屏</PresentationFormat>
  <Paragraphs>412</Paragraphs>
  <Slides>76</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76</vt:i4>
      </vt:variant>
    </vt:vector>
  </HeadingPairs>
  <TitlesOfParts>
    <vt:vector size="89" baseType="lpstr">
      <vt:lpstr>-apple-system</vt:lpstr>
      <vt:lpstr>Helvetica Neue</vt:lpstr>
      <vt:lpstr>KaTeX_Main</vt:lpstr>
      <vt:lpstr>OPPOSans B</vt:lpstr>
      <vt:lpstr>OPPOSans R</vt:lpstr>
      <vt:lpstr>PingFang SC</vt:lpstr>
      <vt:lpstr>等线</vt:lpstr>
      <vt:lpstr>Microsoft yahei</vt:lpstr>
      <vt:lpstr>Arial</vt:lpstr>
      <vt:lpstr>Consolas</vt:lpstr>
      <vt:lpstr>Helvetica</vt:lpstr>
      <vt:lpstr>Roboto</vt:lpstr>
      <vt:lpstr>1_Office 主题​​</vt:lpstr>
      <vt:lpstr>HDR</vt:lpstr>
      <vt:lpstr>PowerPoint 演示文稿</vt:lpstr>
      <vt:lpstr>PowerPoint 演示文稿</vt:lpstr>
      <vt:lpstr>HDR介绍:动态范围Dynamic Range</vt:lpstr>
      <vt:lpstr>HDR介绍:动态范围Dynamic Range</vt:lpstr>
      <vt:lpstr>HDR介绍:LDR-Low Dynamic Range</vt:lpstr>
      <vt:lpstr>HDR介绍:动态范围Dynamic Range</vt:lpstr>
      <vt:lpstr>HDR介绍:HDR存储 HDRI(High-Dynamic Range Image)</vt:lpstr>
      <vt:lpstr>HDR介绍:HDR存储 HDRI(High-Dynamic Range Image)</vt:lpstr>
      <vt:lpstr>HDR介绍:HDR存储</vt:lpstr>
      <vt:lpstr>HDR介绍:HDR合成</vt:lpstr>
      <vt:lpstr>HDR介绍:HDR显示</vt:lpstr>
      <vt:lpstr>HDR介绍:HDR显示</vt:lpstr>
      <vt:lpstr>PowerPoint 演示文稿</vt:lpstr>
      <vt:lpstr>HDR合成:摄像学-获得HDR图像的方式</vt:lpstr>
      <vt:lpstr>HDR合成:数字图像处理-多重曝光融合</vt:lpstr>
      <vt:lpstr>多重曝光:曝光控制</vt:lpstr>
      <vt:lpstr>多重曝光:拍摄技巧</vt:lpstr>
      <vt:lpstr>图像融合:辐照度与响应曲线</vt:lpstr>
      <vt:lpstr>图像融合:相机内部图像处理流程</vt:lpstr>
      <vt:lpstr>图像融合:线性-raw图像融合</vt:lpstr>
      <vt:lpstr>图像融合:过曝/欠曝</vt:lpstr>
      <vt:lpstr>图像融合:线性-raw图像融合</vt:lpstr>
      <vt:lpstr>图像融合:相机内部图像处理流程</vt:lpstr>
      <vt:lpstr>图像融合:非线性-线性化操作</vt:lpstr>
      <vt:lpstr>图像融合:非线性-线性化操作</vt:lpstr>
      <vt:lpstr>图像融合:非线性</vt:lpstr>
      <vt:lpstr>图像融合: 具体实现-Debevec算法</vt:lpstr>
      <vt:lpstr>图像融合: 具体实现-Debevec算法</vt:lpstr>
      <vt:lpstr>图像融合: 具体实现-Debevec算法 </vt:lpstr>
      <vt:lpstr>图像融合: 具体实现-Debevec算法</vt:lpstr>
      <vt:lpstr>图像融合: 具体实现-Debevec算法</vt:lpstr>
      <vt:lpstr>图像融合: 具体实现-Debevec算法</vt:lpstr>
      <vt:lpstr>HDR合成:MATLAB官方函数</vt:lpstr>
      <vt:lpstr>HDR合成:OpenCV官方函数</vt:lpstr>
      <vt:lpstr>HDR合成:OpenCV官方函数</vt:lpstr>
      <vt:lpstr>HDR合成:OpenCV官方函数</vt:lpstr>
      <vt:lpstr>HDR合成:深度学习实现</vt:lpstr>
      <vt:lpstr>PowerPoint 演示文稿</vt:lpstr>
      <vt:lpstr>HDR显示:Tone Mapping</vt:lpstr>
      <vt:lpstr>Tone Mapping:</vt:lpstr>
      <vt:lpstr>全局映射:线性映射</vt:lpstr>
      <vt:lpstr>全局映射:Reinhard算法</vt:lpstr>
      <vt:lpstr>全局映射:对数映射</vt:lpstr>
      <vt:lpstr>全局映射:CryEngine2</vt:lpstr>
      <vt:lpstr>全局映射: Flimic算法</vt:lpstr>
      <vt:lpstr>全局映射:ACES</vt:lpstr>
      <vt:lpstr>全局映射:Reinhard算法</vt:lpstr>
      <vt:lpstr>全局映射:Reinhard算法</vt:lpstr>
      <vt:lpstr>全局映射:Reinhard算法</vt:lpstr>
      <vt:lpstr>全局映射:Reinhard算法</vt:lpstr>
      <vt:lpstr>全局映射:Reinhard算法</vt:lpstr>
      <vt:lpstr>全局映射:Reinhard算法</vt:lpstr>
      <vt:lpstr>局部映射:基于双边滤波Bilateral Filtering</vt:lpstr>
      <vt:lpstr>局部映射:基于双边滤波Bilateral Filtering</vt:lpstr>
      <vt:lpstr>局部映射:基于双边滤波Bilateral Filtering</vt:lpstr>
      <vt:lpstr>局部映射:基于双边滤波Bilateral Filtering</vt:lpstr>
      <vt:lpstr>局部映射:基于双边滤波Bilateral Filtering</vt:lpstr>
      <vt:lpstr>局部映射:梯度色调映射</vt:lpstr>
      <vt:lpstr>局部映射:结果对比</vt:lpstr>
      <vt:lpstr>Tone Mapping: MATLAB函数</vt:lpstr>
      <vt:lpstr>Tone Mapping: MATLAB函数</vt:lpstr>
      <vt:lpstr>Tone Mapping: OpenCV函数</vt:lpstr>
      <vt:lpstr>Tone Mapping: OpenCV函数</vt:lpstr>
      <vt:lpstr>Tone Mapping: OpenCV函数</vt:lpstr>
      <vt:lpstr>Tone Mapping: OpenCV函数</vt:lpstr>
      <vt:lpstr>延伸:Exposure Fusion</vt:lpstr>
      <vt:lpstr>延伸:Exposure Fusion-MATLAB函数</vt:lpstr>
      <vt:lpstr>延伸:Exposure Fusion-MATLAB函数</vt:lpstr>
      <vt:lpstr>延伸:Exposure Fusion-OpenCV函数</vt:lpstr>
      <vt:lpstr>PowerPoint 演示文稿</vt:lpstr>
      <vt:lpstr>课堂总结:知识回顾</vt:lpstr>
      <vt:lpstr>课堂总结:HDR成像</vt:lpstr>
      <vt:lpstr>Homework(资料提供)</vt:lpstr>
      <vt:lpstr>参考致谢</vt:lpstr>
      <vt:lpstr>感谢聆听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大标题</dc:title>
  <dc:creator>Zinuo Zhang</dc:creator>
  <cp:lastModifiedBy>Zinuo Zhang</cp:lastModifiedBy>
  <cp:revision>79</cp:revision>
  <dcterms:created xsi:type="dcterms:W3CDTF">2023-12-02T08:40:56Z</dcterms:created>
  <dcterms:modified xsi:type="dcterms:W3CDTF">2024-05-24T03:44:44Z</dcterms:modified>
</cp:coreProperties>
</file>